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49" r:id="rId2"/>
    <p:sldId id="257" r:id="rId3"/>
    <p:sldId id="347" r:id="rId4"/>
    <p:sldId id="456" r:id="rId5"/>
    <p:sldId id="256" r:id="rId6"/>
    <p:sldId id="263" r:id="rId7"/>
    <p:sldId id="306" r:id="rId8"/>
    <p:sldId id="310" r:id="rId9"/>
    <p:sldId id="315" r:id="rId10"/>
    <p:sldId id="314" r:id="rId11"/>
    <p:sldId id="313" r:id="rId12"/>
    <p:sldId id="317" r:id="rId13"/>
    <p:sldId id="455" r:id="rId14"/>
    <p:sldId id="318" r:id="rId15"/>
    <p:sldId id="319" r:id="rId16"/>
    <p:sldId id="320" r:id="rId17"/>
    <p:sldId id="321" r:id="rId18"/>
    <p:sldId id="316" r:id="rId19"/>
    <p:sldId id="330" r:id="rId20"/>
    <p:sldId id="329" r:id="rId21"/>
    <p:sldId id="322" r:id="rId22"/>
    <p:sldId id="323" r:id="rId23"/>
    <p:sldId id="324" r:id="rId24"/>
    <p:sldId id="325" r:id="rId25"/>
    <p:sldId id="326" r:id="rId26"/>
    <p:sldId id="327" r:id="rId27"/>
    <p:sldId id="312" r:id="rId28"/>
    <p:sldId id="334" r:id="rId29"/>
    <p:sldId id="331" r:id="rId30"/>
    <p:sldId id="346" r:id="rId31"/>
    <p:sldId id="333" r:id="rId32"/>
    <p:sldId id="335" r:id="rId33"/>
    <p:sldId id="261" r:id="rId34"/>
    <p:sldId id="299" r:id="rId35"/>
    <p:sldId id="300" r:id="rId36"/>
    <p:sldId id="343" r:id="rId37"/>
    <p:sldId id="307" r:id="rId38"/>
    <p:sldId id="289" r:id="rId3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C70A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9"/>
    <p:restoredTop sz="93129"/>
  </p:normalViewPr>
  <p:slideViewPr>
    <p:cSldViewPr snapToGrid="0">
      <p:cViewPr varScale="1">
        <p:scale>
          <a:sx n="149" d="100"/>
          <a:sy n="149" d="100"/>
        </p:scale>
        <p:origin x="1292" y="10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B2D3DF-F621-4836-A5A0-3AE05CD50DF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B0355-2E2A-4BDF-B770-90E56F35E05B}">
      <dgm:prSet/>
      <dgm:spPr/>
      <dgm:t>
        <a:bodyPr/>
        <a:lstStyle/>
        <a:p>
          <a:pPr>
            <a:lnSpc>
              <a:spcPct val="100000"/>
            </a:lnSpc>
          </a:pPr>
          <a:r>
            <a:rPr lang="en-US"/>
            <a:t>Separate in your head the design of a solution from the implementation</a:t>
          </a:r>
        </a:p>
      </dgm:t>
    </dgm:pt>
    <dgm:pt modelId="{D0AFA3EE-3BB7-44F9-8691-9DF5B1540504}" type="parTrans" cxnId="{3D167860-6625-4C36-886B-ED842BCBC698}">
      <dgm:prSet/>
      <dgm:spPr/>
      <dgm:t>
        <a:bodyPr/>
        <a:lstStyle/>
        <a:p>
          <a:endParaRPr lang="en-US"/>
        </a:p>
      </dgm:t>
    </dgm:pt>
    <dgm:pt modelId="{32CF83D8-AB9D-46FF-AC28-FE2CB196AD8C}" type="sibTrans" cxnId="{3D167860-6625-4C36-886B-ED842BCBC698}">
      <dgm:prSet/>
      <dgm:spPr/>
      <dgm:t>
        <a:bodyPr/>
        <a:lstStyle/>
        <a:p>
          <a:endParaRPr lang="en-US"/>
        </a:p>
      </dgm:t>
    </dgm:pt>
    <dgm:pt modelId="{0FE66E5B-7E61-4B45-9309-92266F53C060}">
      <dgm:prSet/>
      <dgm:spPr/>
      <dgm:t>
        <a:bodyPr/>
        <a:lstStyle/>
        <a:p>
          <a:pPr>
            <a:lnSpc>
              <a:spcPct val="100000"/>
            </a:lnSpc>
          </a:pPr>
          <a:r>
            <a:rPr lang="en-US"/>
            <a:t>Programming alone will not provide answers. Just because I can use saws and hammers doesn’t mean I can design and install a kitchen.</a:t>
          </a:r>
        </a:p>
      </dgm:t>
    </dgm:pt>
    <dgm:pt modelId="{46D4A692-8B63-43EC-A986-226F06E62185}" type="parTrans" cxnId="{024A6B58-40A2-4D44-A6C8-F61E74DB3789}">
      <dgm:prSet/>
      <dgm:spPr/>
      <dgm:t>
        <a:bodyPr/>
        <a:lstStyle/>
        <a:p>
          <a:endParaRPr lang="en-US"/>
        </a:p>
      </dgm:t>
    </dgm:pt>
    <dgm:pt modelId="{41480EDD-B9C9-4ABE-98E2-5ADA4A17BDBA}" type="sibTrans" cxnId="{024A6B58-40A2-4D44-A6C8-F61E74DB3789}">
      <dgm:prSet/>
      <dgm:spPr/>
      <dgm:t>
        <a:bodyPr/>
        <a:lstStyle/>
        <a:p>
          <a:endParaRPr lang="en-US"/>
        </a:p>
      </dgm:t>
    </dgm:pt>
    <dgm:pt modelId="{947925F2-BEFD-4040-B239-E971504252D0}">
      <dgm:prSet/>
      <dgm:spPr/>
      <dgm:t>
        <a:bodyPr/>
        <a:lstStyle/>
        <a:p>
          <a:pPr>
            <a:lnSpc>
              <a:spcPct val="100000"/>
            </a:lnSpc>
          </a:pPr>
          <a:r>
            <a:rPr lang="en-US"/>
            <a:t>Numerical methods underlie ALL modern simulation and information extraction systems and products.</a:t>
          </a:r>
        </a:p>
      </dgm:t>
    </dgm:pt>
    <dgm:pt modelId="{0E84F7AB-EA3C-45DB-862E-3711D408C04E}" type="parTrans" cxnId="{89253EB4-6494-45CD-A3D9-3FD2E0BAC92F}">
      <dgm:prSet/>
      <dgm:spPr/>
      <dgm:t>
        <a:bodyPr/>
        <a:lstStyle/>
        <a:p>
          <a:endParaRPr lang="en-US"/>
        </a:p>
      </dgm:t>
    </dgm:pt>
    <dgm:pt modelId="{D3BFA8A5-4217-4BE2-AFBD-226E998A3FBA}" type="sibTrans" cxnId="{89253EB4-6494-45CD-A3D9-3FD2E0BAC92F}">
      <dgm:prSet/>
      <dgm:spPr/>
      <dgm:t>
        <a:bodyPr/>
        <a:lstStyle/>
        <a:p>
          <a:endParaRPr lang="en-US"/>
        </a:p>
      </dgm:t>
    </dgm:pt>
    <dgm:pt modelId="{54F68DE3-0AFE-4DA7-812E-2D9B4B15F8F5}">
      <dgm:prSet/>
      <dgm:spPr/>
      <dgm:t>
        <a:bodyPr/>
        <a:lstStyle/>
        <a:p>
          <a:pPr>
            <a:lnSpc>
              <a:spcPct val="100000"/>
            </a:lnSpc>
          </a:pPr>
          <a:r>
            <a:rPr lang="en-GB"/>
            <a:t>Next stop : Refresher with Matlab and Numerical Solution to Differential Equations</a:t>
          </a:r>
          <a:endParaRPr lang="en-US"/>
        </a:p>
      </dgm:t>
    </dgm:pt>
    <dgm:pt modelId="{A09CC63B-BF29-4049-88D8-2B9BB6EB456A}" type="parTrans" cxnId="{4A6DE9F4-3ED8-444E-86B6-4E5FA1417C34}">
      <dgm:prSet/>
      <dgm:spPr/>
      <dgm:t>
        <a:bodyPr/>
        <a:lstStyle/>
        <a:p>
          <a:endParaRPr lang="en-US"/>
        </a:p>
      </dgm:t>
    </dgm:pt>
    <dgm:pt modelId="{7D846E25-AE12-4B31-BE48-FF56A4344B88}" type="sibTrans" cxnId="{4A6DE9F4-3ED8-444E-86B6-4E5FA1417C34}">
      <dgm:prSet/>
      <dgm:spPr/>
      <dgm:t>
        <a:bodyPr/>
        <a:lstStyle/>
        <a:p>
          <a:endParaRPr lang="en-US"/>
        </a:p>
      </dgm:t>
    </dgm:pt>
    <dgm:pt modelId="{FE3D290C-F39C-45CA-985B-BF916266AFD5}" type="pres">
      <dgm:prSet presAssocID="{F3B2D3DF-F621-4836-A5A0-3AE05CD50DF7}" presName="root" presStyleCnt="0">
        <dgm:presLayoutVars>
          <dgm:dir/>
          <dgm:resizeHandles val="exact"/>
        </dgm:presLayoutVars>
      </dgm:prSet>
      <dgm:spPr/>
    </dgm:pt>
    <dgm:pt modelId="{89CCFD61-435C-4B70-A61E-227085ADAB79}" type="pres">
      <dgm:prSet presAssocID="{D6FB0355-2E2A-4BDF-B770-90E56F35E05B}" presName="compNode" presStyleCnt="0"/>
      <dgm:spPr/>
    </dgm:pt>
    <dgm:pt modelId="{F2717089-CA56-45A8-BAF8-5E0C7208A98F}" type="pres">
      <dgm:prSet presAssocID="{D6FB0355-2E2A-4BDF-B770-90E56F35E05B}" presName="bgRect" presStyleLbl="bgShp" presStyleIdx="0" presStyleCnt="4"/>
      <dgm:spPr/>
    </dgm:pt>
    <dgm:pt modelId="{15F9DC66-6589-4492-A78B-7C665116FCB5}" type="pres">
      <dgm:prSet presAssocID="{D6FB0355-2E2A-4BDF-B770-90E56F35E0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4CF3253A-B551-49E6-9982-27C6FFCE6FC8}" type="pres">
      <dgm:prSet presAssocID="{D6FB0355-2E2A-4BDF-B770-90E56F35E05B}" presName="spaceRect" presStyleCnt="0"/>
      <dgm:spPr/>
    </dgm:pt>
    <dgm:pt modelId="{C8EF23CA-2F4C-4648-9550-7EDE6A9D62B6}" type="pres">
      <dgm:prSet presAssocID="{D6FB0355-2E2A-4BDF-B770-90E56F35E05B}" presName="parTx" presStyleLbl="revTx" presStyleIdx="0" presStyleCnt="4">
        <dgm:presLayoutVars>
          <dgm:chMax val="0"/>
          <dgm:chPref val="0"/>
        </dgm:presLayoutVars>
      </dgm:prSet>
      <dgm:spPr/>
    </dgm:pt>
    <dgm:pt modelId="{1C806B8B-0CF0-483E-B29A-C96E9BFFF3FD}" type="pres">
      <dgm:prSet presAssocID="{32CF83D8-AB9D-46FF-AC28-FE2CB196AD8C}" presName="sibTrans" presStyleCnt="0"/>
      <dgm:spPr/>
    </dgm:pt>
    <dgm:pt modelId="{36F11433-170D-4A11-AE41-55730EE03DFF}" type="pres">
      <dgm:prSet presAssocID="{0FE66E5B-7E61-4B45-9309-92266F53C060}" presName="compNode" presStyleCnt="0"/>
      <dgm:spPr/>
    </dgm:pt>
    <dgm:pt modelId="{B43F92F5-42E2-4E0D-88CD-8E34D283754E}" type="pres">
      <dgm:prSet presAssocID="{0FE66E5B-7E61-4B45-9309-92266F53C060}" presName="bgRect" presStyleLbl="bgShp" presStyleIdx="1" presStyleCnt="4"/>
      <dgm:spPr/>
    </dgm:pt>
    <dgm:pt modelId="{9790DF96-A4BC-4DEF-A993-AC2FF2923172}" type="pres">
      <dgm:prSet presAssocID="{0FE66E5B-7E61-4B45-9309-92266F53C0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mmer"/>
        </a:ext>
      </dgm:extLst>
    </dgm:pt>
    <dgm:pt modelId="{5581739D-B748-4BA1-8A80-E743D511A616}" type="pres">
      <dgm:prSet presAssocID="{0FE66E5B-7E61-4B45-9309-92266F53C060}" presName="spaceRect" presStyleCnt="0"/>
      <dgm:spPr/>
    </dgm:pt>
    <dgm:pt modelId="{80765260-2D5D-48BE-A9A6-3B23FACEB0A8}" type="pres">
      <dgm:prSet presAssocID="{0FE66E5B-7E61-4B45-9309-92266F53C060}" presName="parTx" presStyleLbl="revTx" presStyleIdx="1" presStyleCnt="4">
        <dgm:presLayoutVars>
          <dgm:chMax val="0"/>
          <dgm:chPref val="0"/>
        </dgm:presLayoutVars>
      </dgm:prSet>
      <dgm:spPr/>
    </dgm:pt>
    <dgm:pt modelId="{36E463B9-DDE0-49CE-9C03-1079C7CD17F8}" type="pres">
      <dgm:prSet presAssocID="{41480EDD-B9C9-4ABE-98E2-5ADA4A17BDBA}" presName="sibTrans" presStyleCnt="0"/>
      <dgm:spPr/>
    </dgm:pt>
    <dgm:pt modelId="{BDAE145E-9961-480C-9246-5D85193A3B45}" type="pres">
      <dgm:prSet presAssocID="{947925F2-BEFD-4040-B239-E971504252D0}" presName="compNode" presStyleCnt="0"/>
      <dgm:spPr/>
    </dgm:pt>
    <dgm:pt modelId="{11CE915D-1BD9-47B1-9027-8FDF03B5CC5F}" type="pres">
      <dgm:prSet presAssocID="{947925F2-BEFD-4040-B239-E971504252D0}" presName="bgRect" presStyleLbl="bgShp" presStyleIdx="2" presStyleCnt="4"/>
      <dgm:spPr/>
    </dgm:pt>
    <dgm:pt modelId="{98DF9B47-F341-4FA3-8B33-394758FA426A}" type="pres">
      <dgm:prSet presAssocID="{947925F2-BEFD-4040-B239-E971504252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45AA3EA0-B612-4AE8-9C0D-D0ED6DB5BC94}" type="pres">
      <dgm:prSet presAssocID="{947925F2-BEFD-4040-B239-E971504252D0}" presName="spaceRect" presStyleCnt="0"/>
      <dgm:spPr/>
    </dgm:pt>
    <dgm:pt modelId="{3FED5EF0-3E94-482B-A3CC-0117EE6A6CEC}" type="pres">
      <dgm:prSet presAssocID="{947925F2-BEFD-4040-B239-E971504252D0}" presName="parTx" presStyleLbl="revTx" presStyleIdx="2" presStyleCnt="4">
        <dgm:presLayoutVars>
          <dgm:chMax val="0"/>
          <dgm:chPref val="0"/>
        </dgm:presLayoutVars>
      </dgm:prSet>
      <dgm:spPr/>
    </dgm:pt>
    <dgm:pt modelId="{A79DAC16-EDC6-43EF-A21E-9323AE9E115E}" type="pres">
      <dgm:prSet presAssocID="{D3BFA8A5-4217-4BE2-AFBD-226E998A3FBA}" presName="sibTrans" presStyleCnt="0"/>
      <dgm:spPr/>
    </dgm:pt>
    <dgm:pt modelId="{E5B4B720-361F-4772-8432-5FBA44022E65}" type="pres">
      <dgm:prSet presAssocID="{54F68DE3-0AFE-4DA7-812E-2D9B4B15F8F5}" presName="compNode" presStyleCnt="0"/>
      <dgm:spPr/>
    </dgm:pt>
    <dgm:pt modelId="{1AD38045-4E63-4C9B-B062-7F1184870BA8}" type="pres">
      <dgm:prSet presAssocID="{54F68DE3-0AFE-4DA7-812E-2D9B4B15F8F5}" presName="bgRect" presStyleLbl="bgShp" presStyleIdx="3" presStyleCnt="4"/>
      <dgm:spPr/>
    </dgm:pt>
    <dgm:pt modelId="{40AE08E6-CAB4-4626-B3EB-2CC5B564B8B1}" type="pres">
      <dgm:prSet presAssocID="{54F68DE3-0AFE-4DA7-812E-2D9B4B15F8F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ick"/>
        </a:ext>
      </dgm:extLst>
    </dgm:pt>
    <dgm:pt modelId="{9AA6D09F-7EBE-4697-BEB5-EC0233E4E1B5}" type="pres">
      <dgm:prSet presAssocID="{54F68DE3-0AFE-4DA7-812E-2D9B4B15F8F5}" presName="spaceRect" presStyleCnt="0"/>
      <dgm:spPr/>
    </dgm:pt>
    <dgm:pt modelId="{B6AB5C2A-6A1E-4595-BBEA-AA406F218B7C}" type="pres">
      <dgm:prSet presAssocID="{54F68DE3-0AFE-4DA7-812E-2D9B4B15F8F5}" presName="parTx" presStyleLbl="revTx" presStyleIdx="3" presStyleCnt="4">
        <dgm:presLayoutVars>
          <dgm:chMax val="0"/>
          <dgm:chPref val="0"/>
        </dgm:presLayoutVars>
      </dgm:prSet>
      <dgm:spPr/>
    </dgm:pt>
  </dgm:ptLst>
  <dgm:cxnLst>
    <dgm:cxn modelId="{14D7D215-AEEF-4333-BDF9-06A04746940D}" type="presOf" srcId="{F3B2D3DF-F621-4836-A5A0-3AE05CD50DF7}" destId="{FE3D290C-F39C-45CA-985B-BF916266AFD5}" srcOrd="0" destOrd="0" presId="urn:microsoft.com/office/officeart/2018/2/layout/IconVerticalSolidList"/>
    <dgm:cxn modelId="{5EC23116-B089-4B12-B55E-70E6282E492B}" type="presOf" srcId="{54F68DE3-0AFE-4DA7-812E-2D9B4B15F8F5}" destId="{B6AB5C2A-6A1E-4595-BBEA-AA406F218B7C}" srcOrd="0" destOrd="0" presId="urn:microsoft.com/office/officeart/2018/2/layout/IconVerticalSolidList"/>
    <dgm:cxn modelId="{BE690023-247C-404A-9188-E160351035C7}" type="presOf" srcId="{0FE66E5B-7E61-4B45-9309-92266F53C060}" destId="{80765260-2D5D-48BE-A9A6-3B23FACEB0A8}" srcOrd="0" destOrd="0" presId="urn:microsoft.com/office/officeart/2018/2/layout/IconVerticalSolidList"/>
    <dgm:cxn modelId="{3D167860-6625-4C36-886B-ED842BCBC698}" srcId="{F3B2D3DF-F621-4836-A5A0-3AE05CD50DF7}" destId="{D6FB0355-2E2A-4BDF-B770-90E56F35E05B}" srcOrd="0" destOrd="0" parTransId="{D0AFA3EE-3BB7-44F9-8691-9DF5B1540504}" sibTransId="{32CF83D8-AB9D-46FF-AC28-FE2CB196AD8C}"/>
    <dgm:cxn modelId="{024A6B58-40A2-4D44-A6C8-F61E74DB3789}" srcId="{F3B2D3DF-F621-4836-A5A0-3AE05CD50DF7}" destId="{0FE66E5B-7E61-4B45-9309-92266F53C060}" srcOrd="1" destOrd="0" parTransId="{46D4A692-8B63-43EC-A986-226F06E62185}" sibTransId="{41480EDD-B9C9-4ABE-98E2-5ADA4A17BDBA}"/>
    <dgm:cxn modelId="{89253EB4-6494-45CD-A3D9-3FD2E0BAC92F}" srcId="{F3B2D3DF-F621-4836-A5A0-3AE05CD50DF7}" destId="{947925F2-BEFD-4040-B239-E971504252D0}" srcOrd="2" destOrd="0" parTransId="{0E84F7AB-EA3C-45DB-862E-3711D408C04E}" sibTransId="{D3BFA8A5-4217-4BE2-AFBD-226E998A3FBA}"/>
    <dgm:cxn modelId="{6DD50BCD-39D7-4699-814D-92DC17FA66FC}" type="presOf" srcId="{D6FB0355-2E2A-4BDF-B770-90E56F35E05B}" destId="{C8EF23CA-2F4C-4648-9550-7EDE6A9D62B6}" srcOrd="0" destOrd="0" presId="urn:microsoft.com/office/officeart/2018/2/layout/IconVerticalSolidList"/>
    <dgm:cxn modelId="{4A6DE9F4-3ED8-444E-86B6-4E5FA1417C34}" srcId="{F3B2D3DF-F621-4836-A5A0-3AE05CD50DF7}" destId="{54F68DE3-0AFE-4DA7-812E-2D9B4B15F8F5}" srcOrd="3" destOrd="0" parTransId="{A09CC63B-BF29-4049-88D8-2B9BB6EB456A}" sibTransId="{7D846E25-AE12-4B31-BE48-FF56A4344B88}"/>
    <dgm:cxn modelId="{4ED542FE-1E71-4C90-8349-1FBF8E525EB6}" type="presOf" srcId="{947925F2-BEFD-4040-B239-E971504252D0}" destId="{3FED5EF0-3E94-482B-A3CC-0117EE6A6CEC}" srcOrd="0" destOrd="0" presId="urn:microsoft.com/office/officeart/2018/2/layout/IconVerticalSolidList"/>
    <dgm:cxn modelId="{86AC9425-80BC-4B2C-8C62-B59A2AB5A5F1}" type="presParOf" srcId="{FE3D290C-F39C-45CA-985B-BF916266AFD5}" destId="{89CCFD61-435C-4B70-A61E-227085ADAB79}" srcOrd="0" destOrd="0" presId="urn:microsoft.com/office/officeart/2018/2/layout/IconVerticalSolidList"/>
    <dgm:cxn modelId="{F32A358B-536C-4501-AC15-C512E94E5620}" type="presParOf" srcId="{89CCFD61-435C-4B70-A61E-227085ADAB79}" destId="{F2717089-CA56-45A8-BAF8-5E0C7208A98F}" srcOrd="0" destOrd="0" presId="urn:microsoft.com/office/officeart/2018/2/layout/IconVerticalSolidList"/>
    <dgm:cxn modelId="{80694025-62E5-4D20-A0A3-0727DDC48222}" type="presParOf" srcId="{89CCFD61-435C-4B70-A61E-227085ADAB79}" destId="{15F9DC66-6589-4492-A78B-7C665116FCB5}" srcOrd="1" destOrd="0" presId="urn:microsoft.com/office/officeart/2018/2/layout/IconVerticalSolidList"/>
    <dgm:cxn modelId="{31A9C9D1-52C4-44B6-BA00-CBC0703D0D10}" type="presParOf" srcId="{89CCFD61-435C-4B70-A61E-227085ADAB79}" destId="{4CF3253A-B551-49E6-9982-27C6FFCE6FC8}" srcOrd="2" destOrd="0" presId="urn:microsoft.com/office/officeart/2018/2/layout/IconVerticalSolidList"/>
    <dgm:cxn modelId="{81EEC0B5-BB93-4159-8DA2-BD6FAF7C8B3D}" type="presParOf" srcId="{89CCFD61-435C-4B70-A61E-227085ADAB79}" destId="{C8EF23CA-2F4C-4648-9550-7EDE6A9D62B6}" srcOrd="3" destOrd="0" presId="urn:microsoft.com/office/officeart/2018/2/layout/IconVerticalSolidList"/>
    <dgm:cxn modelId="{55222284-C34C-46A9-8BC5-B584194AAE33}" type="presParOf" srcId="{FE3D290C-F39C-45CA-985B-BF916266AFD5}" destId="{1C806B8B-0CF0-483E-B29A-C96E9BFFF3FD}" srcOrd="1" destOrd="0" presId="urn:microsoft.com/office/officeart/2018/2/layout/IconVerticalSolidList"/>
    <dgm:cxn modelId="{02F52070-7BA2-4E57-A389-852C904E63C3}" type="presParOf" srcId="{FE3D290C-F39C-45CA-985B-BF916266AFD5}" destId="{36F11433-170D-4A11-AE41-55730EE03DFF}" srcOrd="2" destOrd="0" presId="urn:microsoft.com/office/officeart/2018/2/layout/IconVerticalSolidList"/>
    <dgm:cxn modelId="{24D24207-5D54-4E90-AB12-3E4F8E998C0B}" type="presParOf" srcId="{36F11433-170D-4A11-AE41-55730EE03DFF}" destId="{B43F92F5-42E2-4E0D-88CD-8E34D283754E}" srcOrd="0" destOrd="0" presId="urn:microsoft.com/office/officeart/2018/2/layout/IconVerticalSolidList"/>
    <dgm:cxn modelId="{1F8B640E-6D78-494E-BEF0-017C1091E3CA}" type="presParOf" srcId="{36F11433-170D-4A11-AE41-55730EE03DFF}" destId="{9790DF96-A4BC-4DEF-A993-AC2FF2923172}" srcOrd="1" destOrd="0" presId="urn:microsoft.com/office/officeart/2018/2/layout/IconVerticalSolidList"/>
    <dgm:cxn modelId="{1A18FD1C-EC7C-43B3-A274-3D0508B06C31}" type="presParOf" srcId="{36F11433-170D-4A11-AE41-55730EE03DFF}" destId="{5581739D-B748-4BA1-8A80-E743D511A616}" srcOrd="2" destOrd="0" presId="urn:microsoft.com/office/officeart/2018/2/layout/IconVerticalSolidList"/>
    <dgm:cxn modelId="{F81F9751-1786-423B-AE00-EDBD9F067832}" type="presParOf" srcId="{36F11433-170D-4A11-AE41-55730EE03DFF}" destId="{80765260-2D5D-48BE-A9A6-3B23FACEB0A8}" srcOrd="3" destOrd="0" presId="urn:microsoft.com/office/officeart/2018/2/layout/IconVerticalSolidList"/>
    <dgm:cxn modelId="{2ACADC48-B29D-4877-A164-164CC7D12E3E}" type="presParOf" srcId="{FE3D290C-F39C-45CA-985B-BF916266AFD5}" destId="{36E463B9-DDE0-49CE-9C03-1079C7CD17F8}" srcOrd="3" destOrd="0" presId="urn:microsoft.com/office/officeart/2018/2/layout/IconVerticalSolidList"/>
    <dgm:cxn modelId="{9F6F42BE-F191-4CE9-AB63-C710860BA635}" type="presParOf" srcId="{FE3D290C-F39C-45CA-985B-BF916266AFD5}" destId="{BDAE145E-9961-480C-9246-5D85193A3B45}" srcOrd="4" destOrd="0" presId="urn:microsoft.com/office/officeart/2018/2/layout/IconVerticalSolidList"/>
    <dgm:cxn modelId="{CC7B2CCF-1D7D-4FC7-9D02-8E24FE80D7DC}" type="presParOf" srcId="{BDAE145E-9961-480C-9246-5D85193A3B45}" destId="{11CE915D-1BD9-47B1-9027-8FDF03B5CC5F}" srcOrd="0" destOrd="0" presId="urn:microsoft.com/office/officeart/2018/2/layout/IconVerticalSolidList"/>
    <dgm:cxn modelId="{03BAC632-2170-4180-81E8-C415526DB72F}" type="presParOf" srcId="{BDAE145E-9961-480C-9246-5D85193A3B45}" destId="{98DF9B47-F341-4FA3-8B33-394758FA426A}" srcOrd="1" destOrd="0" presId="urn:microsoft.com/office/officeart/2018/2/layout/IconVerticalSolidList"/>
    <dgm:cxn modelId="{1EC8D455-E41F-4182-99F4-C04521230494}" type="presParOf" srcId="{BDAE145E-9961-480C-9246-5D85193A3B45}" destId="{45AA3EA0-B612-4AE8-9C0D-D0ED6DB5BC94}" srcOrd="2" destOrd="0" presId="urn:microsoft.com/office/officeart/2018/2/layout/IconVerticalSolidList"/>
    <dgm:cxn modelId="{3E6A76DE-DCBD-41B8-A87B-C29759955C22}" type="presParOf" srcId="{BDAE145E-9961-480C-9246-5D85193A3B45}" destId="{3FED5EF0-3E94-482B-A3CC-0117EE6A6CEC}" srcOrd="3" destOrd="0" presId="urn:microsoft.com/office/officeart/2018/2/layout/IconVerticalSolidList"/>
    <dgm:cxn modelId="{3852BF8F-2ECF-457F-95C2-94671C040938}" type="presParOf" srcId="{FE3D290C-F39C-45CA-985B-BF916266AFD5}" destId="{A79DAC16-EDC6-43EF-A21E-9323AE9E115E}" srcOrd="5" destOrd="0" presId="urn:microsoft.com/office/officeart/2018/2/layout/IconVerticalSolidList"/>
    <dgm:cxn modelId="{425ABC0C-E5FA-45D0-B978-3B1A43C70BAE}" type="presParOf" srcId="{FE3D290C-F39C-45CA-985B-BF916266AFD5}" destId="{E5B4B720-361F-4772-8432-5FBA44022E65}" srcOrd="6" destOrd="0" presId="urn:microsoft.com/office/officeart/2018/2/layout/IconVerticalSolidList"/>
    <dgm:cxn modelId="{4E38229C-B2B8-4F6E-AD1A-84919D94C170}" type="presParOf" srcId="{E5B4B720-361F-4772-8432-5FBA44022E65}" destId="{1AD38045-4E63-4C9B-B062-7F1184870BA8}" srcOrd="0" destOrd="0" presId="urn:microsoft.com/office/officeart/2018/2/layout/IconVerticalSolidList"/>
    <dgm:cxn modelId="{280564EF-A1AE-4BBB-9C0F-6C9433650E83}" type="presParOf" srcId="{E5B4B720-361F-4772-8432-5FBA44022E65}" destId="{40AE08E6-CAB4-4626-B3EB-2CC5B564B8B1}" srcOrd="1" destOrd="0" presId="urn:microsoft.com/office/officeart/2018/2/layout/IconVerticalSolidList"/>
    <dgm:cxn modelId="{07654E87-0B0D-4B67-AE3A-79C211ECD599}" type="presParOf" srcId="{E5B4B720-361F-4772-8432-5FBA44022E65}" destId="{9AA6D09F-7EBE-4697-BEB5-EC0233E4E1B5}" srcOrd="2" destOrd="0" presId="urn:microsoft.com/office/officeart/2018/2/layout/IconVerticalSolidList"/>
    <dgm:cxn modelId="{C41698C4-6302-4ABD-86D1-983E95B2B90F}" type="presParOf" srcId="{E5B4B720-361F-4772-8432-5FBA44022E65}" destId="{B6AB5C2A-6A1E-4595-BBEA-AA406F218B7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17089-CA56-45A8-BAF8-5E0C7208A98F}">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F9DC66-6589-4492-A78B-7C665116FCB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F23CA-2F4C-4648-9550-7EDE6A9D62B6}">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Separate in your head the design of a solution from the implementation</a:t>
          </a:r>
        </a:p>
      </dsp:txBody>
      <dsp:txXfrm>
        <a:off x="1057183" y="1805"/>
        <a:ext cx="9458416" cy="915310"/>
      </dsp:txXfrm>
    </dsp:sp>
    <dsp:sp modelId="{B43F92F5-42E2-4E0D-88CD-8E34D283754E}">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90DF96-A4BC-4DEF-A993-AC2FF292317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65260-2D5D-48BE-A9A6-3B23FACEB0A8}">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Programming alone will not provide answers. Just because I can use saws and hammers doesn’t mean I can design and install a kitchen.</a:t>
          </a:r>
        </a:p>
      </dsp:txBody>
      <dsp:txXfrm>
        <a:off x="1057183" y="1145944"/>
        <a:ext cx="9458416" cy="915310"/>
      </dsp:txXfrm>
    </dsp:sp>
    <dsp:sp modelId="{11CE915D-1BD9-47B1-9027-8FDF03B5CC5F}">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F9B47-F341-4FA3-8B33-394758FA426A}">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D5EF0-3E94-482B-A3CC-0117EE6A6CEC}">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Numerical methods underlie ALL modern simulation and information extraction systems and products.</a:t>
          </a:r>
        </a:p>
      </dsp:txBody>
      <dsp:txXfrm>
        <a:off x="1057183" y="2290082"/>
        <a:ext cx="9458416" cy="915310"/>
      </dsp:txXfrm>
    </dsp:sp>
    <dsp:sp modelId="{1AD38045-4E63-4C9B-B062-7F1184870BA8}">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AE08E6-CAB4-4626-B3EB-2CC5B564B8B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AB5C2A-6A1E-4595-BBEA-AA406F218B7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Next stop : Refresher with Matlab and Numerical Solution to Differential Equations</a:t>
          </a:r>
          <a:endParaRPr lang="en-US" sz="2200" kern="120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FDA2F3C9-6777-4123-8728-8BCABD5AA26F}" type="datetimeFigureOut">
              <a:rPr lang="en-US"/>
              <a:t>9/14/2023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CD5E76E-E9E3-49A6-B4DE-BEC0FA491F49}"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D5E76E-E9E3-49A6-B4DE-BEC0FA491F49}" type="slidenum">
              <a:rPr lang="en-US"/>
              <a:t>6</a:t>
            </a:fld>
            <a:endParaRPr lang="en-US"/>
          </a:p>
        </p:txBody>
      </p:sp>
    </p:spTree>
    <p:extLst>
      <p:ext uri="{BB962C8B-B14F-4D97-AF65-F5344CB8AC3E}">
        <p14:creationId xmlns:p14="http://schemas.microsoft.com/office/powerpoint/2010/main" val="98101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Bullet time</a:t>
            </a:r>
            <a:r>
              <a:rPr lang="en-US" b="0" i="0" dirty="0">
                <a:solidFill>
                  <a:srgbClr val="4D5156"/>
                </a:solidFill>
                <a:effectLst/>
                <a:latin typeface="arial" panose="020B0604020202020204" pitchFamily="34" charset="0"/>
              </a:rPr>
              <a:t> is a visual effect or visual impression of detaching the time and space of a camera (or viewer) from that of its visible subject. It is a depth enhanced simulation of variable-speed action and performance found in films, broadcast advertisements, and </a:t>
            </a:r>
            <a:r>
              <a:rPr lang="en-US" b="0" i="0" dirty="0" err="1">
                <a:solidFill>
                  <a:srgbClr val="4D5156"/>
                </a:solidFill>
                <a:effectLst/>
                <a:latin typeface="arial" panose="020B0604020202020204" pitchFamily="34" charset="0"/>
              </a:rPr>
              <a:t>realtime</a:t>
            </a:r>
            <a:r>
              <a:rPr lang="en-US" b="0" i="0" dirty="0">
                <a:solidFill>
                  <a:srgbClr val="4D5156"/>
                </a:solidFill>
                <a:effectLst/>
                <a:latin typeface="arial" panose="020B0604020202020204" pitchFamily="34" charset="0"/>
              </a:rPr>
              <a:t> graphics within video games and other special media. It is characterized by its extreme transformation of both time (slow enough to show normally imperceptible and unfilmable events, such as flying bullets), and of space (by way of the ability of the camera angle—the audience's point-of-view—to move around the scene at a normal speed while events are slowed).</a:t>
            </a:r>
            <a:endParaRPr lang="en-IE" dirty="0"/>
          </a:p>
        </p:txBody>
      </p:sp>
      <p:sp>
        <p:nvSpPr>
          <p:cNvPr id="4" name="Slide Number Placeholder 3"/>
          <p:cNvSpPr>
            <a:spLocks noGrp="1"/>
          </p:cNvSpPr>
          <p:nvPr>
            <p:ph type="sldNum" sz="quarter" idx="5"/>
          </p:nvPr>
        </p:nvSpPr>
        <p:spPr/>
        <p:txBody>
          <a:bodyPr/>
          <a:lstStyle/>
          <a:p>
            <a:fld id="{CCD5E76E-E9E3-49A6-B4DE-BEC0FA491F49}" type="slidenum">
              <a:rPr lang="en-US" smtClean="0"/>
              <a:t>12</a:t>
            </a:fld>
            <a:endParaRPr lang="en-US"/>
          </a:p>
        </p:txBody>
      </p:sp>
    </p:spTree>
    <p:extLst>
      <p:ext uri="{BB962C8B-B14F-4D97-AF65-F5344CB8AC3E}">
        <p14:creationId xmlns:p14="http://schemas.microsoft.com/office/powerpoint/2010/main" val="1307667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26C5D7A0-CDA0-43D1-ABED-F52B45995429}" type="slidenum">
              <a:rPr lang="en-US" smtClean="0"/>
              <a:pPr/>
              <a:t>14</a:t>
            </a:fld>
            <a:endParaRPr lang="en-US"/>
          </a:p>
        </p:txBody>
      </p:sp>
      <p:sp>
        <p:nvSpPr>
          <p:cNvPr id="61443" name="Rectangle 2"/>
          <p:cNvSpPr>
            <a:spLocks noGrp="1" noRot="1" noChangeAspect="1" noChangeArrowheads="1" noTextEdit="1"/>
          </p:cNvSpPr>
          <p:nvPr>
            <p:ph type="sldImg"/>
          </p:nvPr>
        </p:nvSpPr>
        <p:spPr>
          <a:xfrm>
            <a:off x="460375" y="720725"/>
            <a:ext cx="6394450" cy="3597275"/>
          </a:xfrm>
          <a:ln w="12700" cap="flat">
            <a:solidFill>
              <a:schemeClr val="tx1"/>
            </a:solidFill>
          </a:ln>
        </p:spPr>
      </p:sp>
      <p:sp>
        <p:nvSpPr>
          <p:cNvPr id="61444" name="Rectangle 3"/>
          <p:cNvSpPr>
            <a:spLocks noGrp="1" noChangeArrowheads="1"/>
          </p:cNvSpPr>
          <p:nvPr>
            <p:ph type="body" idx="1"/>
          </p:nvPr>
        </p:nvSpPr>
        <p:spPr>
          <a:xfrm>
            <a:off x="975360" y="4558904"/>
            <a:ext cx="5364480" cy="4322206"/>
          </a:xfrm>
          <a:noFill/>
          <a:ln/>
        </p:spPr>
        <p:txBody>
          <a:bodyPr lIns="97332" tIns="48667" rIns="97332" bIns="48667"/>
          <a:lstStyle/>
          <a:p>
            <a:pPr eaLnBrk="1" hangingPunct="1"/>
            <a:endParaRPr lang="en-US"/>
          </a:p>
        </p:txBody>
      </p:sp>
    </p:spTree>
    <p:extLst>
      <p:ext uri="{BB962C8B-B14F-4D97-AF65-F5344CB8AC3E}">
        <p14:creationId xmlns:p14="http://schemas.microsoft.com/office/powerpoint/2010/main" val="320117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55D5C818-5631-46D9-ABD6-2A061BF597C5}" type="slidenum">
              <a:rPr lang="en-US" smtClean="0"/>
              <a:pPr/>
              <a:t>16</a:t>
            </a:fld>
            <a:endParaRPr lang="en-US"/>
          </a:p>
        </p:txBody>
      </p:sp>
      <p:sp>
        <p:nvSpPr>
          <p:cNvPr id="60419" name="Rectangle 2"/>
          <p:cNvSpPr>
            <a:spLocks noGrp="1" noRot="1" noChangeAspect="1" noChangeArrowheads="1" noTextEdit="1"/>
          </p:cNvSpPr>
          <p:nvPr>
            <p:ph type="sldImg"/>
          </p:nvPr>
        </p:nvSpPr>
        <p:spPr>
          <a:xfrm>
            <a:off x="460375" y="720725"/>
            <a:ext cx="6394450" cy="3597275"/>
          </a:xfrm>
          <a:ln w="12700" cap="flat">
            <a:solidFill>
              <a:schemeClr val="tx1"/>
            </a:solidFill>
          </a:ln>
        </p:spPr>
      </p:sp>
      <p:sp>
        <p:nvSpPr>
          <p:cNvPr id="60420" name="Rectangle 3"/>
          <p:cNvSpPr>
            <a:spLocks noGrp="1" noChangeArrowheads="1"/>
          </p:cNvSpPr>
          <p:nvPr>
            <p:ph type="body" idx="1"/>
          </p:nvPr>
        </p:nvSpPr>
        <p:spPr>
          <a:xfrm>
            <a:off x="975360" y="4558904"/>
            <a:ext cx="5364480" cy="4322206"/>
          </a:xfrm>
          <a:noFill/>
          <a:ln/>
        </p:spPr>
        <p:txBody>
          <a:bodyPr lIns="97332" tIns="48667" rIns="97332" bIns="48667"/>
          <a:lstStyle/>
          <a:p>
            <a:pPr eaLnBrk="1" hangingPunct="1"/>
            <a:endParaRPr lang="en-US"/>
          </a:p>
        </p:txBody>
      </p:sp>
    </p:spTree>
    <p:extLst>
      <p:ext uri="{BB962C8B-B14F-4D97-AF65-F5344CB8AC3E}">
        <p14:creationId xmlns:p14="http://schemas.microsoft.com/office/powerpoint/2010/main" val="154067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52C8B761-E3EA-44AC-80FD-65157F177A25}" type="slidenum">
              <a:rPr lang="en-US" smtClean="0"/>
              <a:pPr/>
              <a:t>17</a:t>
            </a:fld>
            <a:endParaRPr lang="en-US"/>
          </a:p>
        </p:txBody>
      </p:sp>
      <p:sp>
        <p:nvSpPr>
          <p:cNvPr id="62467" name="Rectangle 2"/>
          <p:cNvSpPr>
            <a:spLocks noGrp="1" noRot="1" noChangeAspect="1" noChangeArrowheads="1" noTextEdit="1"/>
          </p:cNvSpPr>
          <p:nvPr>
            <p:ph type="sldImg"/>
          </p:nvPr>
        </p:nvSpPr>
        <p:spPr>
          <a:xfrm>
            <a:off x="460375" y="720725"/>
            <a:ext cx="6394450" cy="3597275"/>
          </a:xfrm>
          <a:ln w="12700" cap="flat">
            <a:solidFill>
              <a:schemeClr val="tx1"/>
            </a:solidFill>
          </a:ln>
        </p:spPr>
      </p:sp>
      <p:sp>
        <p:nvSpPr>
          <p:cNvPr id="62468" name="Rectangle 3"/>
          <p:cNvSpPr>
            <a:spLocks noGrp="1" noChangeArrowheads="1"/>
          </p:cNvSpPr>
          <p:nvPr>
            <p:ph type="body" idx="1"/>
          </p:nvPr>
        </p:nvSpPr>
        <p:spPr>
          <a:xfrm>
            <a:off x="975360" y="4558904"/>
            <a:ext cx="5364480" cy="4322206"/>
          </a:xfrm>
          <a:noFill/>
          <a:ln/>
        </p:spPr>
        <p:txBody>
          <a:bodyPr lIns="97332" tIns="48667" rIns="97332" bIns="48667"/>
          <a:lstStyle/>
          <a:p>
            <a:pPr eaLnBrk="1" hangingPunct="1"/>
            <a:endParaRPr lang="en-US"/>
          </a:p>
        </p:txBody>
      </p:sp>
    </p:spTree>
    <p:extLst>
      <p:ext uri="{BB962C8B-B14F-4D97-AF65-F5344CB8AC3E}">
        <p14:creationId xmlns:p14="http://schemas.microsoft.com/office/powerpoint/2010/main" val="54480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D5E76E-E9E3-49A6-B4DE-BEC0FA491F49}" type="slidenum">
              <a:rPr lang="en-US"/>
              <a:t>33</a:t>
            </a:fld>
            <a:endParaRPr lang="en-US"/>
          </a:p>
        </p:txBody>
      </p:sp>
    </p:spTree>
    <p:extLst>
      <p:ext uri="{BB962C8B-B14F-4D97-AF65-F5344CB8AC3E}">
        <p14:creationId xmlns:p14="http://schemas.microsoft.com/office/powerpoint/2010/main" val="27089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D99438-FA39-41A3-BA8E-EB7AE5B7FFA5}"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3132954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D99438-FA39-41A3-BA8E-EB7AE5B7FFA5}"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963982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D99438-FA39-41A3-BA8E-EB7AE5B7FFA5}"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3345165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D99438-FA39-41A3-BA8E-EB7AE5B7FFA5}"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928454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D99438-FA39-41A3-BA8E-EB7AE5B7FFA5}"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275836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D99438-FA39-41A3-BA8E-EB7AE5B7FFA5}"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506386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D99438-FA39-41A3-BA8E-EB7AE5B7FFA5}" type="datetimeFigureOut">
              <a:rPr lang="en-US" smtClean="0"/>
              <a:t>9/14/2023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317202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D99438-FA39-41A3-BA8E-EB7AE5B7FFA5}" type="datetimeFigureOut">
              <a:rPr lang="en-US" smtClean="0"/>
              <a:t>9/14/2023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3350930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99438-FA39-41A3-BA8E-EB7AE5B7FFA5}" type="datetimeFigureOut">
              <a:rPr lang="en-US" smtClean="0"/>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3737340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D99438-FA39-41A3-BA8E-EB7AE5B7FFA5}"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2016728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D99438-FA39-41A3-BA8E-EB7AE5B7FFA5}"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748B4B-ACA4-4126-A1A8-A4E4043727F4}" type="slidenum">
              <a:rPr lang="en-US" smtClean="0"/>
              <a:t>‹#›</a:t>
            </a:fld>
            <a:endParaRPr lang="en-US"/>
          </a:p>
        </p:txBody>
      </p:sp>
    </p:spTree>
    <p:extLst>
      <p:ext uri="{BB962C8B-B14F-4D97-AF65-F5344CB8AC3E}">
        <p14:creationId xmlns:p14="http://schemas.microsoft.com/office/powerpoint/2010/main" val="1402925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D99438-FA39-41A3-BA8E-EB7AE5B7FFA5}" type="datetimeFigureOut">
              <a:rPr lang="en-US" smtClean="0"/>
              <a:t>9/14/2023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48B4B-ACA4-4126-A1A8-A4E4043727F4}" type="slidenum">
              <a:rPr lang="en-US" smtClean="0"/>
              <a:t>‹#›</a:t>
            </a:fld>
            <a:endParaRPr lang="en-US"/>
          </a:p>
        </p:txBody>
      </p:sp>
    </p:spTree>
    <p:extLst>
      <p:ext uri="{BB962C8B-B14F-4D97-AF65-F5344CB8AC3E}">
        <p14:creationId xmlns:p14="http://schemas.microsoft.com/office/powerpoint/2010/main" val="14319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Cambria" panose="02040503050406030204" pitchFamily="18"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partsim.com/simulator/#1000"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ideo" Target="https://www.youtube.com/embed/I1ZbUs1xwes?feature=oembed" TargetMode="External"/><Relationship Id="rId5" Type="http://schemas.openxmlformats.org/officeDocument/2006/relationships/image" Target="../media/image10.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file:///\\Users\anilkokaram\work\PCS_2013\ggletalk\horse.org.mp4" TargetMode="External"/><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hyperlink" Target="horse.org.x4.mp4"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slideLayout" Target="../slideLayouts/slideLayout5.xml"/><Relationship Id="rId6" Type="http://schemas.openxmlformats.org/officeDocument/2006/relationships/oleObject" Target="../embeddings/oleObject3.bin"/><Relationship Id="rId5" Type="http://schemas.openxmlformats.org/officeDocument/2006/relationships/image" Target="../media/image2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5.wmf"/><Relationship Id="rId7" Type="http://schemas.openxmlformats.org/officeDocument/2006/relationships/image" Target="../media/image26.wmf"/><Relationship Id="rId12" Type="http://schemas.openxmlformats.org/officeDocument/2006/relationships/image" Target="../media/image28.wmf"/><Relationship Id="rId2" Type="http://schemas.openxmlformats.org/officeDocument/2006/relationships/oleObject" Target="../embeddings/oleObject4.bin"/><Relationship Id="rId1" Type="http://schemas.openxmlformats.org/officeDocument/2006/relationships/slideLayout" Target="../slideLayouts/slideLayout5.xml"/><Relationship Id="rId6" Type="http://schemas.openxmlformats.org/officeDocument/2006/relationships/oleObject" Target="../embeddings/oleObject6.bin"/><Relationship Id="rId11" Type="http://schemas.openxmlformats.org/officeDocument/2006/relationships/oleObject" Target="../embeddings/oleObject9.bin"/><Relationship Id="rId5" Type="http://schemas.openxmlformats.org/officeDocument/2006/relationships/image" Target="../media/image23.wmf"/><Relationship Id="rId10" Type="http://schemas.openxmlformats.org/officeDocument/2006/relationships/image" Target="../media/image27.wmf"/><Relationship Id="rId4" Type="http://schemas.openxmlformats.org/officeDocument/2006/relationships/oleObject" Target="../embeddings/oleObject5.bin"/><Relationship Id="rId9"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0.bin"/><Relationship Id="rId1" Type="http://schemas.openxmlformats.org/officeDocument/2006/relationships/slideLayout" Target="../slideLayouts/slideLayout5.xml"/><Relationship Id="rId5" Type="http://schemas.openxmlformats.org/officeDocument/2006/relationships/image" Target="../media/image30.w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2.bin"/><Relationship Id="rId1" Type="http://schemas.openxmlformats.org/officeDocument/2006/relationships/slideLayout" Target="../slideLayouts/slideLayout7.xml"/><Relationship Id="rId5" Type="http://schemas.openxmlformats.org/officeDocument/2006/relationships/image" Target="../media/image32.wmf"/><Relationship Id="rId4"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4.bin"/><Relationship Id="rId1" Type="http://schemas.openxmlformats.org/officeDocument/2006/relationships/slideLayout" Target="../slideLayouts/slideLayout7.xml"/><Relationship Id="rId5" Type="http://schemas.openxmlformats.org/officeDocument/2006/relationships/image" Target="../media/image33.wmf"/><Relationship Id="rId4"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4.wmf"/><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oleObject" Target="../embeddings/oleObject18.bin"/><Relationship Id="rId5" Type="http://schemas.openxmlformats.org/officeDocument/2006/relationships/image" Target="../media/image33.wmf"/><Relationship Id="rId4"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31.wmf"/><Relationship Id="rId7" Type="http://schemas.openxmlformats.org/officeDocument/2006/relationships/image" Target="../media/image34.wmf"/><Relationship Id="rId2" Type="http://schemas.openxmlformats.org/officeDocument/2006/relationships/oleObject" Target="../embeddings/oleObject19.bin"/><Relationship Id="rId1" Type="http://schemas.openxmlformats.org/officeDocument/2006/relationships/slideLayout" Target="../slideLayouts/slideLayout7.xml"/><Relationship Id="rId6" Type="http://schemas.openxmlformats.org/officeDocument/2006/relationships/oleObject" Target="../embeddings/oleObject21.bin"/><Relationship Id="rId5" Type="http://schemas.openxmlformats.org/officeDocument/2006/relationships/image" Target="../media/image33.wmf"/><Relationship Id="rId4" Type="http://schemas.openxmlformats.org/officeDocument/2006/relationships/oleObject" Target="../embeddings/oleObject20.bin"/><Relationship Id="rId9" Type="http://schemas.openxmlformats.org/officeDocument/2006/relationships/image" Target="../media/image3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U0xlKuFqCuI" TargetMode="External"/><Relationship Id="rId2" Type="http://schemas.openxmlformats.org/officeDocument/2006/relationships/hyperlink" Target="https://www.youtube.com/watch?v=gXbThCXjZFM&amp;list=PLMrJAkhIeNNRpsRhXTMt8uJdIGz9-X_1-"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680" y="1122363"/>
            <a:ext cx="10972800" cy="2387600"/>
          </a:xfrm>
        </p:spPr>
        <p:txBody>
          <a:bodyPr/>
          <a:lstStyle/>
          <a:p>
            <a:r>
              <a:rPr lang="en-GB" b="1" dirty="0"/>
              <a:t>EEP5C22 Computational Methods</a:t>
            </a:r>
            <a:endParaRPr lang="en-US" b="1" dirty="0"/>
          </a:p>
        </p:txBody>
      </p:sp>
    </p:spTree>
    <p:extLst>
      <p:ext uri="{BB962C8B-B14F-4D97-AF65-F5344CB8AC3E}">
        <p14:creationId xmlns:p14="http://schemas.microsoft.com/office/powerpoint/2010/main" val="3759135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hlinkClick r:id="rId2"/>
          </p:cNvPr>
          <p:cNvPicPr>
            <a:picLocks noChangeAspect="1"/>
          </p:cNvPicPr>
          <p:nvPr/>
        </p:nvPicPr>
        <p:blipFill>
          <a:blip r:embed="rId3"/>
          <a:stretch>
            <a:fillRect/>
          </a:stretch>
        </p:blipFill>
        <p:spPr>
          <a:xfrm>
            <a:off x="2324156" y="1675227"/>
            <a:ext cx="7543688" cy="4394199"/>
          </a:xfrm>
          <a:prstGeom prst="rect">
            <a:avLst/>
          </a:prstGeom>
        </p:spPr>
      </p:pic>
      <p:sp>
        <p:nvSpPr>
          <p:cNvPr id="2" name="Title 1"/>
          <p:cNvSpPr>
            <a:spLocks noGrp="1"/>
          </p:cNvSpPr>
          <p:nvPr>
            <p:ph type="title"/>
          </p:nvPr>
        </p:nvSpPr>
        <p:spPr>
          <a:xfrm>
            <a:off x="556532" y="643467"/>
            <a:ext cx="11210925" cy="744836"/>
          </a:xfrm>
        </p:spPr>
        <p:txBody>
          <a:bodyPr>
            <a:normAutofit/>
          </a:bodyPr>
          <a:lstStyle/>
          <a:p>
            <a:pPr algn="ctr"/>
            <a:r>
              <a:rPr lang="en-GB" sz="3200">
                <a:solidFill>
                  <a:schemeClr val="bg1"/>
                </a:solidFill>
              </a:rPr>
              <a:t>PSPICE : Key tool in Circuit Design  </a:t>
            </a:r>
            <a:endParaRPr lang="en-US" sz="3200">
              <a:solidFill>
                <a:schemeClr val="bg1"/>
              </a:solidFill>
            </a:endParaRPr>
          </a:p>
        </p:txBody>
      </p:sp>
    </p:spTree>
    <p:extLst>
      <p:ext uri="{BB962C8B-B14F-4D97-AF65-F5344CB8AC3E}">
        <p14:creationId xmlns:p14="http://schemas.microsoft.com/office/powerpoint/2010/main" val="1925022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43467" y="2072991"/>
            <a:ext cx="10905066" cy="3598670"/>
          </a:xfrm>
          <a:prstGeom prst="rect">
            <a:avLst/>
          </a:prstGeom>
        </p:spPr>
      </p:pic>
      <p:sp>
        <p:nvSpPr>
          <p:cNvPr id="2" name="Title 1"/>
          <p:cNvSpPr>
            <a:spLocks noGrp="1"/>
          </p:cNvSpPr>
          <p:nvPr>
            <p:ph type="title"/>
          </p:nvPr>
        </p:nvSpPr>
        <p:spPr>
          <a:xfrm>
            <a:off x="556532" y="643467"/>
            <a:ext cx="11210925" cy="744836"/>
          </a:xfrm>
        </p:spPr>
        <p:txBody>
          <a:bodyPr>
            <a:normAutofit/>
          </a:bodyPr>
          <a:lstStyle/>
          <a:p>
            <a:pPr algn="ctr"/>
            <a:r>
              <a:rPr lang="en-GB" sz="3200" dirty="0">
                <a:solidFill>
                  <a:schemeClr val="bg1"/>
                </a:solidFill>
              </a:rPr>
              <a:t>Image Processing : Automated Diagnosis</a:t>
            </a:r>
            <a:endParaRPr lang="en-US" sz="3200" dirty="0">
              <a:solidFill>
                <a:schemeClr val="bg1"/>
              </a:solidFill>
            </a:endParaRPr>
          </a:p>
        </p:txBody>
      </p:sp>
    </p:spTree>
    <p:extLst>
      <p:ext uri="{BB962C8B-B14F-4D97-AF65-F5344CB8AC3E}">
        <p14:creationId xmlns:p14="http://schemas.microsoft.com/office/powerpoint/2010/main" val="120336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a:normAutofit/>
          </a:bodyPr>
          <a:lstStyle/>
          <a:p>
            <a:pPr algn="ctr"/>
            <a:r>
              <a:rPr lang="en-GB" sz="3200" dirty="0">
                <a:solidFill>
                  <a:schemeClr val="bg1"/>
                </a:solidFill>
              </a:rPr>
              <a:t>Bullet Time</a:t>
            </a:r>
            <a:endParaRPr lang="en-US" sz="3200" dirty="0">
              <a:solidFill>
                <a:schemeClr val="bg1"/>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75" y="2018194"/>
            <a:ext cx="3304030" cy="3267319"/>
          </a:xfrm>
          <a:prstGeom prst="rect">
            <a:avLst/>
          </a:prstGeom>
        </p:spPr>
      </p:pic>
      <p:pic>
        <p:nvPicPr>
          <p:cNvPr id="3" name="Online Media 2" descr="What is Bullet Time 'The Matrix' Behind The Scenes">
            <a:hlinkClick r:id="" action="ppaction://media"/>
            <a:extLst>
              <a:ext uri="{FF2B5EF4-FFF2-40B4-BE49-F238E27FC236}">
                <a16:creationId xmlns:a16="http://schemas.microsoft.com/office/drawing/2014/main" id="{D194DCD6-CD2E-4AEA-EF9A-A412540975B4}"/>
              </a:ext>
            </a:extLst>
          </p:cNvPr>
          <p:cNvPicPr>
            <a:picLocks noRot="1" noChangeAspect="1"/>
          </p:cNvPicPr>
          <p:nvPr>
            <a:videoFile r:link="rId1"/>
          </p:nvPr>
        </p:nvPicPr>
        <p:blipFill>
          <a:blip r:embed="rId5"/>
          <a:stretch>
            <a:fillRect/>
          </a:stretch>
        </p:blipFill>
        <p:spPr>
          <a:xfrm>
            <a:off x="5283131" y="1702399"/>
            <a:ext cx="6005132" cy="4503849"/>
          </a:xfrm>
          <a:prstGeom prst="rect">
            <a:avLst/>
          </a:prstGeom>
        </p:spPr>
      </p:pic>
    </p:spTree>
    <p:extLst>
      <p:ext uri="{BB962C8B-B14F-4D97-AF65-F5344CB8AC3E}">
        <p14:creationId xmlns:p14="http://schemas.microsoft.com/office/powerpoint/2010/main" val="353941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a:normAutofit/>
          </a:bodyPr>
          <a:lstStyle/>
          <a:p>
            <a:pPr algn="ctr"/>
            <a:endParaRPr lang="en-US" sz="3200" dirty="0">
              <a:solidFill>
                <a:schemeClr val="bg1"/>
              </a:solidFill>
            </a:endParaRPr>
          </a:p>
        </p:txBody>
      </p:sp>
      <p:pic>
        <p:nvPicPr>
          <p:cNvPr id="6" name="Picture 4" descr="ponies_00"/>
          <p:cNvPicPr>
            <a:picLocks noChangeAspect="1" noChangeArrowheads="1"/>
          </p:cNvPicPr>
          <p:nvPr/>
        </p:nvPicPr>
        <p:blipFill>
          <a:blip r:embed="rId2" cstate="print"/>
          <a:srcRect/>
          <a:stretch>
            <a:fillRect/>
          </a:stretch>
        </p:blipFill>
        <p:spPr bwMode="auto">
          <a:xfrm>
            <a:off x="8873061" y="2202132"/>
            <a:ext cx="2133600" cy="1706562"/>
          </a:xfrm>
          <a:prstGeom prst="rect">
            <a:avLst/>
          </a:prstGeom>
          <a:noFill/>
          <a:ln w="9525">
            <a:noFill/>
            <a:miter lim="800000"/>
            <a:headEnd/>
            <a:tailEnd/>
          </a:ln>
        </p:spPr>
      </p:pic>
      <p:pic>
        <p:nvPicPr>
          <p:cNvPr id="7" name="Picture 5" descr="ponies_02">
            <a:hlinkClick r:id="rId3" action="ppaction://hlinkfile"/>
          </p:cNvPr>
          <p:cNvPicPr>
            <a:picLocks noChangeAspect="1" noChangeArrowheads="1"/>
          </p:cNvPicPr>
          <p:nvPr/>
        </p:nvPicPr>
        <p:blipFill>
          <a:blip r:embed="rId4" cstate="print"/>
          <a:srcRect/>
          <a:stretch>
            <a:fillRect/>
          </a:stretch>
        </p:blipFill>
        <p:spPr bwMode="auto">
          <a:xfrm>
            <a:off x="7649099" y="3713433"/>
            <a:ext cx="2082800" cy="1666875"/>
          </a:xfrm>
          <a:prstGeom prst="rect">
            <a:avLst/>
          </a:prstGeom>
          <a:noFill/>
          <a:ln w="9525">
            <a:noFill/>
            <a:miter lim="800000"/>
            <a:headEnd/>
            <a:tailEnd/>
          </a:ln>
        </p:spPr>
      </p:pic>
      <p:pic>
        <p:nvPicPr>
          <p:cNvPr id="8" name="Picture 6" descr="ponies_18"/>
          <p:cNvPicPr>
            <a:picLocks noChangeAspect="1" noChangeArrowheads="1"/>
          </p:cNvPicPr>
          <p:nvPr/>
        </p:nvPicPr>
        <p:blipFill>
          <a:blip r:embed="rId5" cstate="print"/>
          <a:srcRect/>
          <a:stretch>
            <a:fillRect/>
          </a:stretch>
        </p:blipFill>
        <p:spPr bwMode="auto">
          <a:xfrm>
            <a:off x="5344050" y="3857894"/>
            <a:ext cx="2065337" cy="1652588"/>
          </a:xfrm>
          <a:prstGeom prst="rect">
            <a:avLst/>
          </a:prstGeom>
          <a:noFill/>
          <a:ln w="9525">
            <a:noFill/>
            <a:miter lim="800000"/>
            <a:headEnd/>
            <a:tailEnd/>
          </a:ln>
        </p:spPr>
      </p:pic>
      <p:sp>
        <p:nvSpPr>
          <p:cNvPr id="9" name="Oval 8"/>
          <p:cNvSpPr>
            <a:spLocks noChangeArrowheads="1"/>
          </p:cNvSpPr>
          <p:nvPr/>
        </p:nvSpPr>
        <p:spPr bwMode="auto">
          <a:xfrm>
            <a:off x="6536261" y="2486294"/>
            <a:ext cx="609600" cy="2286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IE"/>
          </a:p>
        </p:txBody>
      </p:sp>
      <p:sp>
        <p:nvSpPr>
          <p:cNvPr id="10" name="Rectangle 9"/>
          <p:cNvSpPr>
            <a:spLocks noChangeArrowheads="1"/>
          </p:cNvSpPr>
          <p:nvPr/>
        </p:nvSpPr>
        <p:spPr bwMode="auto">
          <a:xfrm rot="1746770">
            <a:off x="5850461" y="3400694"/>
            <a:ext cx="304800" cy="304800"/>
          </a:xfrm>
          <a:prstGeom prst="rect">
            <a:avLst/>
          </a:prstGeom>
          <a:solidFill>
            <a:srgbClr val="3366FF"/>
          </a:solidFill>
          <a:ln w="12700">
            <a:noFill/>
            <a:miter lim="800000"/>
            <a:headEnd type="none" w="sm" len="sm"/>
            <a:tailEnd type="none" w="sm" len="sm"/>
          </a:ln>
        </p:spPr>
        <p:txBody>
          <a:bodyPr wrap="none" anchor="ctr"/>
          <a:lstStyle/>
          <a:p>
            <a:endParaRPr lang="en-IE"/>
          </a:p>
        </p:txBody>
      </p:sp>
      <p:sp>
        <p:nvSpPr>
          <p:cNvPr id="11" name="Rectangle 10"/>
          <p:cNvSpPr>
            <a:spLocks noChangeArrowheads="1"/>
          </p:cNvSpPr>
          <p:nvPr/>
        </p:nvSpPr>
        <p:spPr bwMode="auto">
          <a:xfrm>
            <a:off x="6636274" y="3499119"/>
            <a:ext cx="304800" cy="304800"/>
          </a:xfrm>
          <a:prstGeom prst="rect">
            <a:avLst/>
          </a:prstGeom>
          <a:solidFill>
            <a:srgbClr val="3366FF"/>
          </a:solidFill>
          <a:ln w="12700">
            <a:noFill/>
            <a:miter lim="800000"/>
            <a:headEnd type="none" w="sm" len="sm"/>
            <a:tailEnd type="none" w="sm" len="sm"/>
          </a:ln>
        </p:spPr>
        <p:txBody>
          <a:bodyPr wrap="none" anchor="ctr"/>
          <a:lstStyle/>
          <a:p>
            <a:endParaRPr lang="en-IE"/>
          </a:p>
        </p:txBody>
      </p:sp>
      <p:sp>
        <p:nvSpPr>
          <p:cNvPr id="12" name="Rectangle 11"/>
          <p:cNvSpPr>
            <a:spLocks noChangeArrowheads="1"/>
          </p:cNvSpPr>
          <p:nvPr/>
        </p:nvSpPr>
        <p:spPr bwMode="auto">
          <a:xfrm rot="20335176">
            <a:off x="7374461" y="3476894"/>
            <a:ext cx="304800" cy="304800"/>
          </a:xfrm>
          <a:prstGeom prst="rect">
            <a:avLst/>
          </a:prstGeom>
          <a:solidFill>
            <a:srgbClr val="3366FF"/>
          </a:solidFill>
          <a:ln w="12700">
            <a:noFill/>
            <a:miter lim="800000"/>
            <a:headEnd type="none" w="sm" len="sm"/>
            <a:tailEnd type="none" w="sm" len="sm"/>
          </a:ln>
        </p:spPr>
        <p:txBody>
          <a:bodyPr wrap="none" anchor="ctr"/>
          <a:lstStyle/>
          <a:p>
            <a:endParaRPr lang="en-IE"/>
          </a:p>
        </p:txBody>
      </p:sp>
      <p:sp>
        <p:nvSpPr>
          <p:cNvPr id="13" name="Rectangle 12"/>
          <p:cNvSpPr>
            <a:spLocks noChangeArrowheads="1"/>
          </p:cNvSpPr>
          <p:nvPr/>
        </p:nvSpPr>
        <p:spPr bwMode="auto">
          <a:xfrm rot="18450024">
            <a:off x="8060261" y="3095894"/>
            <a:ext cx="304800" cy="304800"/>
          </a:xfrm>
          <a:prstGeom prst="rect">
            <a:avLst/>
          </a:prstGeom>
          <a:solidFill>
            <a:srgbClr val="3366FF"/>
          </a:solidFill>
          <a:ln w="12700">
            <a:noFill/>
            <a:miter lim="800000"/>
            <a:headEnd type="none" w="sm" len="sm"/>
            <a:tailEnd type="none" w="sm" len="sm"/>
          </a:ln>
        </p:spPr>
        <p:txBody>
          <a:bodyPr wrap="none" anchor="ctr"/>
          <a:lstStyle/>
          <a:p>
            <a:endParaRPr lang="en-IE"/>
          </a:p>
        </p:txBody>
      </p:sp>
      <p:sp>
        <p:nvSpPr>
          <p:cNvPr id="14" name="Rectangle 13"/>
          <p:cNvSpPr>
            <a:spLocks noChangeArrowheads="1"/>
          </p:cNvSpPr>
          <p:nvPr/>
        </p:nvSpPr>
        <p:spPr bwMode="auto">
          <a:xfrm rot="16127844">
            <a:off x="8288861" y="2486294"/>
            <a:ext cx="304800" cy="304800"/>
          </a:xfrm>
          <a:prstGeom prst="rect">
            <a:avLst/>
          </a:prstGeom>
          <a:solidFill>
            <a:srgbClr val="3366FF"/>
          </a:solidFill>
          <a:ln w="12700">
            <a:noFill/>
            <a:miter lim="800000"/>
            <a:headEnd type="none" w="sm" len="sm"/>
            <a:tailEnd type="none" w="sm" len="sm"/>
          </a:ln>
        </p:spPr>
        <p:txBody>
          <a:bodyPr wrap="none" anchor="ctr"/>
          <a:lstStyle/>
          <a:p>
            <a:endParaRPr lang="en-IE"/>
          </a:p>
        </p:txBody>
      </p:sp>
      <p:sp>
        <p:nvSpPr>
          <p:cNvPr id="15" name="Text Box 15"/>
          <p:cNvSpPr txBox="1">
            <a:spLocks noChangeArrowheads="1"/>
          </p:cNvSpPr>
          <p:nvPr/>
        </p:nvSpPr>
        <p:spPr bwMode="auto">
          <a:xfrm>
            <a:off x="6520386" y="2676795"/>
            <a:ext cx="793750" cy="366713"/>
          </a:xfrm>
          <a:prstGeom prst="rect">
            <a:avLst/>
          </a:prstGeom>
          <a:noFill/>
          <a:ln w="12700">
            <a:noFill/>
            <a:miter lim="800000"/>
            <a:headEnd type="none" w="sm" len="sm"/>
            <a:tailEnd type="none" w="sm" len="sm"/>
          </a:ln>
        </p:spPr>
        <p:txBody>
          <a:bodyPr wrap="none">
            <a:spAutoFit/>
          </a:bodyPr>
          <a:lstStyle/>
          <a:p>
            <a:pPr eaLnBrk="1" hangingPunct="1"/>
            <a:r>
              <a:rPr lang="en-IE" i="1">
                <a:latin typeface="Times New Roman" pitchFamily="18" charset="0"/>
              </a:rPr>
              <a:t>Object</a:t>
            </a:r>
            <a:endParaRPr lang="en-GB" i="1">
              <a:latin typeface="Times New Roman" pitchFamily="18" charset="0"/>
            </a:endParaRPr>
          </a:p>
        </p:txBody>
      </p:sp>
      <p:sp>
        <p:nvSpPr>
          <p:cNvPr id="16" name="AutoShape 16"/>
          <p:cNvSpPr>
            <a:spLocks noChangeArrowheads="1"/>
          </p:cNvSpPr>
          <p:nvPr/>
        </p:nvSpPr>
        <p:spPr bwMode="auto">
          <a:xfrm rot="13049014">
            <a:off x="5926661" y="3248294"/>
            <a:ext cx="381000" cy="228600"/>
          </a:xfrm>
          <a:prstGeom prst="triangle">
            <a:avLst>
              <a:gd name="adj" fmla="val 51199"/>
            </a:avLst>
          </a:prstGeom>
          <a:solidFill>
            <a:srgbClr val="3366FF"/>
          </a:solidFill>
          <a:ln w="12700">
            <a:noFill/>
            <a:miter lim="800000"/>
            <a:headEnd type="none" w="sm" len="sm"/>
            <a:tailEnd type="none" w="sm" len="sm"/>
          </a:ln>
        </p:spPr>
        <p:txBody>
          <a:bodyPr wrap="none" anchor="ctr"/>
          <a:lstStyle/>
          <a:p>
            <a:endParaRPr lang="en-IE"/>
          </a:p>
        </p:txBody>
      </p:sp>
      <p:sp>
        <p:nvSpPr>
          <p:cNvPr id="17" name="AutoShape 17"/>
          <p:cNvSpPr>
            <a:spLocks noChangeArrowheads="1"/>
          </p:cNvSpPr>
          <p:nvPr/>
        </p:nvSpPr>
        <p:spPr bwMode="auto">
          <a:xfrm rot="10888344">
            <a:off x="6612461" y="3324494"/>
            <a:ext cx="381000" cy="228600"/>
          </a:xfrm>
          <a:prstGeom prst="triangle">
            <a:avLst>
              <a:gd name="adj" fmla="val 51199"/>
            </a:avLst>
          </a:prstGeom>
          <a:solidFill>
            <a:srgbClr val="3366FF"/>
          </a:solidFill>
          <a:ln w="12700">
            <a:noFill/>
            <a:miter lim="800000"/>
            <a:headEnd type="none" w="sm" len="sm"/>
            <a:tailEnd type="none" w="sm" len="sm"/>
          </a:ln>
        </p:spPr>
        <p:txBody>
          <a:bodyPr wrap="none" anchor="ctr"/>
          <a:lstStyle/>
          <a:p>
            <a:endParaRPr lang="en-IE"/>
          </a:p>
        </p:txBody>
      </p:sp>
      <p:sp>
        <p:nvSpPr>
          <p:cNvPr id="18" name="AutoShape 18"/>
          <p:cNvSpPr>
            <a:spLocks noChangeArrowheads="1"/>
          </p:cNvSpPr>
          <p:nvPr/>
        </p:nvSpPr>
        <p:spPr bwMode="auto">
          <a:xfrm rot="9302758">
            <a:off x="7222061" y="3324494"/>
            <a:ext cx="381000" cy="228600"/>
          </a:xfrm>
          <a:prstGeom prst="triangle">
            <a:avLst>
              <a:gd name="adj" fmla="val 51199"/>
            </a:avLst>
          </a:prstGeom>
          <a:solidFill>
            <a:srgbClr val="3366FF"/>
          </a:solidFill>
          <a:ln w="12700">
            <a:noFill/>
            <a:miter lim="800000"/>
            <a:headEnd type="none" w="sm" len="sm"/>
            <a:tailEnd type="none" w="sm" len="sm"/>
          </a:ln>
        </p:spPr>
        <p:txBody>
          <a:bodyPr wrap="none" anchor="ctr"/>
          <a:lstStyle/>
          <a:p>
            <a:endParaRPr lang="en-IE"/>
          </a:p>
        </p:txBody>
      </p:sp>
      <p:sp>
        <p:nvSpPr>
          <p:cNvPr id="19" name="AutoShape 19"/>
          <p:cNvSpPr>
            <a:spLocks noChangeArrowheads="1"/>
          </p:cNvSpPr>
          <p:nvPr/>
        </p:nvSpPr>
        <p:spPr bwMode="auto">
          <a:xfrm rot="8046660">
            <a:off x="7831661" y="3019694"/>
            <a:ext cx="381000" cy="228600"/>
          </a:xfrm>
          <a:prstGeom prst="triangle">
            <a:avLst>
              <a:gd name="adj" fmla="val 51199"/>
            </a:avLst>
          </a:prstGeom>
          <a:solidFill>
            <a:srgbClr val="3366FF"/>
          </a:solidFill>
          <a:ln w="12700">
            <a:noFill/>
            <a:miter lim="800000"/>
            <a:headEnd type="none" w="sm" len="sm"/>
            <a:tailEnd type="none" w="sm" len="sm"/>
          </a:ln>
        </p:spPr>
        <p:txBody>
          <a:bodyPr wrap="none" anchor="ctr"/>
          <a:lstStyle/>
          <a:p>
            <a:endParaRPr lang="en-IE"/>
          </a:p>
        </p:txBody>
      </p:sp>
      <p:sp>
        <p:nvSpPr>
          <p:cNvPr id="20" name="AutoShape 20"/>
          <p:cNvSpPr>
            <a:spLocks noChangeArrowheads="1"/>
          </p:cNvSpPr>
          <p:nvPr/>
        </p:nvSpPr>
        <p:spPr bwMode="auto">
          <a:xfrm rot="5685818">
            <a:off x="8060261" y="2562494"/>
            <a:ext cx="381000" cy="228600"/>
          </a:xfrm>
          <a:prstGeom prst="triangle">
            <a:avLst>
              <a:gd name="adj" fmla="val 51199"/>
            </a:avLst>
          </a:prstGeom>
          <a:solidFill>
            <a:srgbClr val="3366FF"/>
          </a:solidFill>
          <a:ln w="12700">
            <a:noFill/>
            <a:miter lim="800000"/>
            <a:headEnd type="none" w="sm" len="sm"/>
            <a:tailEnd type="none" w="sm" len="sm"/>
          </a:ln>
        </p:spPr>
        <p:txBody>
          <a:bodyPr wrap="none" anchor="ctr"/>
          <a:lstStyle/>
          <a:p>
            <a:endParaRPr lang="en-IE"/>
          </a:p>
        </p:txBody>
      </p:sp>
      <p:pic>
        <p:nvPicPr>
          <p:cNvPr id="21" name="Picture 6" descr="ponies_18">
            <a:hlinkClick r:id="rId6" action="ppaction://hlinkfile"/>
          </p:cNvPr>
          <p:cNvPicPr>
            <a:picLocks noChangeAspect="1" noChangeArrowheads="1"/>
          </p:cNvPicPr>
          <p:nvPr/>
        </p:nvPicPr>
        <p:blipFill>
          <a:blip r:embed="rId5" cstate="print"/>
          <a:srcRect/>
          <a:stretch>
            <a:fillRect/>
          </a:stretch>
        </p:blipFill>
        <p:spPr bwMode="auto">
          <a:xfrm>
            <a:off x="9971611" y="4109737"/>
            <a:ext cx="1092621" cy="874265"/>
          </a:xfrm>
          <a:prstGeom prst="rect">
            <a:avLst/>
          </a:prstGeom>
          <a:noFill/>
          <a:ln w="9525">
            <a:noFill/>
            <a:miter lim="800000"/>
            <a:headEnd/>
            <a:tailEnd/>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275" y="2018194"/>
            <a:ext cx="3304030" cy="3267319"/>
          </a:xfrm>
          <a:prstGeom prst="rect">
            <a:avLst/>
          </a:prstGeom>
        </p:spPr>
      </p:pic>
    </p:spTree>
    <p:extLst>
      <p:ext uri="{BB962C8B-B14F-4D97-AF65-F5344CB8AC3E}">
        <p14:creationId xmlns:p14="http://schemas.microsoft.com/office/powerpoint/2010/main" val="61399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rot="-5472156">
            <a:off x="4191000" y="228600"/>
            <a:ext cx="304800" cy="304800"/>
          </a:xfrm>
          <a:prstGeom prst="rect">
            <a:avLst/>
          </a:prstGeom>
          <a:solidFill>
            <a:srgbClr val="000000">
              <a:alpha val="70979"/>
            </a:srgbClr>
          </a:solidFill>
          <a:ln w="12700">
            <a:noFill/>
            <a:miter lim="800000"/>
            <a:headEnd type="none" w="sm" len="sm"/>
            <a:tailEnd type="none" w="sm" len="sm"/>
          </a:ln>
        </p:spPr>
        <p:txBody>
          <a:bodyPr wrap="none" anchor="ctr"/>
          <a:lstStyle/>
          <a:p>
            <a:endParaRPr lang="en-IE"/>
          </a:p>
        </p:txBody>
      </p:sp>
      <p:sp>
        <p:nvSpPr>
          <p:cNvPr id="25603" name="AutoShape 3"/>
          <p:cNvSpPr>
            <a:spLocks noChangeArrowheads="1"/>
          </p:cNvSpPr>
          <p:nvPr/>
        </p:nvSpPr>
        <p:spPr bwMode="auto">
          <a:xfrm rot="5685818">
            <a:off x="3962400" y="304800"/>
            <a:ext cx="381000" cy="228600"/>
          </a:xfrm>
          <a:prstGeom prst="triangle">
            <a:avLst>
              <a:gd name="adj" fmla="val 51199"/>
            </a:avLst>
          </a:prstGeom>
          <a:solidFill>
            <a:srgbClr val="000000">
              <a:alpha val="70979"/>
            </a:srgbClr>
          </a:solidFill>
          <a:ln w="12700">
            <a:noFill/>
            <a:miter lim="800000"/>
            <a:headEnd type="none" w="sm" len="sm"/>
            <a:tailEnd type="none" w="sm" len="sm"/>
          </a:ln>
        </p:spPr>
        <p:txBody>
          <a:bodyPr wrap="none" anchor="ctr"/>
          <a:lstStyle/>
          <a:p>
            <a:endParaRPr lang="en-IE"/>
          </a:p>
        </p:txBody>
      </p:sp>
      <p:sp>
        <p:nvSpPr>
          <p:cNvPr id="25604" name="Rectangle 5"/>
          <p:cNvSpPr>
            <a:spLocks noChangeArrowheads="1"/>
          </p:cNvSpPr>
          <p:nvPr/>
        </p:nvSpPr>
        <p:spPr bwMode="auto">
          <a:xfrm>
            <a:off x="5949950" y="2063750"/>
            <a:ext cx="139700" cy="3340100"/>
          </a:xfrm>
          <a:prstGeom prst="rect">
            <a:avLst/>
          </a:prstGeom>
          <a:solidFill>
            <a:srgbClr val="000000"/>
          </a:solidFill>
          <a:ln w="12700">
            <a:noFill/>
            <a:miter lim="800000"/>
            <a:headEnd/>
            <a:tailEnd/>
          </a:ln>
        </p:spPr>
        <p:txBody>
          <a:bodyPr wrap="none" anchor="ctr"/>
          <a:lstStyle/>
          <a:p>
            <a:endParaRPr lang="en-IE"/>
          </a:p>
        </p:txBody>
      </p:sp>
      <p:sp>
        <p:nvSpPr>
          <p:cNvPr id="25605" name="Rectangle 6"/>
          <p:cNvSpPr>
            <a:spLocks noChangeArrowheads="1"/>
          </p:cNvSpPr>
          <p:nvPr/>
        </p:nvSpPr>
        <p:spPr bwMode="auto">
          <a:xfrm>
            <a:off x="4502150" y="2063750"/>
            <a:ext cx="139700" cy="3340100"/>
          </a:xfrm>
          <a:prstGeom prst="rect">
            <a:avLst/>
          </a:prstGeom>
          <a:solidFill>
            <a:schemeClr val="accent1"/>
          </a:solidFill>
          <a:ln w="12700">
            <a:solidFill>
              <a:schemeClr val="tx1"/>
            </a:solidFill>
            <a:miter lim="800000"/>
            <a:headEnd/>
            <a:tailEnd/>
          </a:ln>
        </p:spPr>
        <p:txBody>
          <a:bodyPr wrap="none" anchor="ctr"/>
          <a:lstStyle/>
          <a:p>
            <a:endParaRPr lang="en-IE"/>
          </a:p>
        </p:txBody>
      </p:sp>
      <p:sp>
        <p:nvSpPr>
          <p:cNvPr id="25606" name="Rectangle 7"/>
          <p:cNvSpPr>
            <a:spLocks noChangeArrowheads="1"/>
          </p:cNvSpPr>
          <p:nvPr/>
        </p:nvSpPr>
        <p:spPr bwMode="auto">
          <a:xfrm>
            <a:off x="3054350" y="2063750"/>
            <a:ext cx="139700" cy="3340100"/>
          </a:xfrm>
          <a:prstGeom prst="rect">
            <a:avLst/>
          </a:prstGeom>
          <a:solidFill>
            <a:srgbClr val="000000"/>
          </a:solidFill>
          <a:ln w="12700" algn="ctr">
            <a:noFill/>
            <a:miter lim="800000"/>
            <a:headEnd/>
            <a:tailEnd/>
          </a:ln>
        </p:spPr>
        <p:txBody>
          <a:bodyPr wrap="none" anchor="ctr"/>
          <a:lstStyle/>
          <a:p>
            <a:endParaRPr lang="en-IE"/>
          </a:p>
        </p:txBody>
      </p:sp>
      <p:sp>
        <p:nvSpPr>
          <p:cNvPr id="25607" name="Rectangle 8"/>
          <p:cNvSpPr>
            <a:spLocks noChangeArrowheads="1"/>
          </p:cNvSpPr>
          <p:nvPr/>
        </p:nvSpPr>
        <p:spPr bwMode="auto">
          <a:xfrm>
            <a:off x="7397750" y="2063750"/>
            <a:ext cx="139700" cy="3340100"/>
          </a:xfrm>
          <a:prstGeom prst="rect">
            <a:avLst/>
          </a:prstGeom>
          <a:solidFill>
            <a:schemeClr val="accent1"/>
          </a:solidFill>
          <a:ln w="12700">
            <a:solidFill>
              <a:schemeClr val="tx1"/>
            </a:solidFill>
            <a:miter lim="800000"/>
            <a:headEnd/>
            <a:tailEnd/>
          </a:ln>
        </p:spPr>
        <p:txBody>
          <a:bodyPr wrap="none" anchor="ctr"/>
          <a:lstStyle/>
          <a:p>
            <a:endParaRPr lang="en-IE"/>
          </a:p>
        </p:txBody>
      </p:sp>
      <p:sp>
        <p:nvSpPr>
          <p:cNvPr id="25608" name="Rectangle 9"/>
          <p:cNvSpPr>
            <a:spLocks noChangeArrowheads="1"/>
          </p:cNvSpPr>
          <p:nvPr/>
        </p:nvSpPr>
        <p:spPr bwMode="auto">
          <a:xfrm>
            <a:off x="8921750" y="2063750"/>
            <a:ext cx="139700" cy="3340100"/>
          </a:xfrm>
          <a:prstGeom prst="rect">
            <a:avLst/>
          </a:prstGeom>
          <a:solidFill>
            <a:srgbClr val="000000"/>
          </a:solidFill>
          <a:ln w="12700" algn="ctr">
            <a:noFill/>
            <a:miter lim="800000"/>
            <a:headEnd/>
            <a:tailEnd/>
          </a:ln>
        </p:spPr>
        <p:txBody>
          <a:bodyPr wrap="none" anchor="ctr"/>
          <a:lstStyle/>
          <a:p>
            <a:endParaRPr lang="en-IE"/>
          </a:p>
        </p:txBody>
      </p:sp>
      <p:sp>
        <p:nvSpPr>
          <p:cNvPr id="25609" name="Rectangle 10"/>
          <p:cNvSpPr>
            <a:spLocks noChangeArrowheads="1"/>
          </p:cNvSpPr>
          <p:nvPr/>
        </p:nvSpPr>
        <p:spPr bwMode="auto">
          <a:xfrm>
            <a:off x="5794375" y="5414964"/>
            <a:ext cx="527388" cy="462307"/>
          </a:xfrm>
          <a:prstGeom prst="rect">
            <a:avLst/>
          </a:prstGeom>
          <a:noFill/>
          <a:ln w="9525">
            <a:noFill/>
            <a:miter lim="800000"/>
            <a:headEnd/>
            <a:tailEnd/>
          </a:ln>
        </p:spPr>
        <p:txBody>
          <a:bodyPr wrap="none" lIns="92075" tIns="46038" rIns="92075" bIns="46038">
            <a:spAutoFit/>
          </a:bodyPr>
          <a:lstStyle/>
          <a:p>
            <a:r>
              <a:rPr lang="en-GB" sz="2400">
                <a:latin typeface="Times New Roman" pitchFamily="18" charset="0"/>
              </a:rPr>
              <a:t>C?</a:t>
            </a:r>
            <a:endParaRPr lang="en-US" sz="2400">
              <a:latin typeface="Times New Roman" pitchFamily="18" charset="0"/>
            </a:endParaRPr>
          </a:p>
        </p:txBody>
      </p:sp>
      <p:sp>
        <p:nvSpPr>
          <p:cNvPr id="25610" name="Rectangle 11"/>
          <p:cNvSpPr>
            <a:spLocks noChangeArrowheads="1"/>
          </p:cNvSpPr>
          <p:nvPr/>
        </p:nvSpPr>
        <p:spPr bwMode="auto">
          <a:xfrm>
            <a:off x="7240589" y="5445126"/>
            <a:ext cx="339837" cy="462307"/>
          </a:xfrm>
          <a:prstGeom prst="rect">
            <a:avLst/>
          </a:prstGeom>
          <a:noFill/>
          <a:ln w="9525">
            <a:noFill/>
            <a:miter lim="800000"/>
            <a:headEnd/>
            <a:tailEnd/>
          </a:ln>
        </p:spPr>
        <p:txBody>
          <a:bodyPr wrap="none" lIns="92075" tIns="46038" rIns="92075" bIns="46038">
            <a:spAutoFit/>
          </a:bodyPr>
          <a:lstStyle/>
          <a:p>
            <a:r>
              <a:rPr lang="en-US" sz="2400">
                <a:latin typeface="Times New Roman" pitchFamily="18" charset="0"/>
              </a:rPr>
              <a:t>d</a:t>
            </a:r>
          </a:p>
        </p:txBody>
      </p:sp>
      <p:sp>
        <p:nvSpPr>
          <p:cNvPr id="25611" name="Rectangle 12"/>
          <p:cNvSpPr>
            <a:spLocks noChangeArrowheads="1"/>
          </p:cNvSpPr>
          <p:nvPr/>
        </p:nvSpPr>
        <p:spPr bwMode="auto">
          <a:xfrm>
            <a:off x="8688389" y="5445126"/>
            <a:ext cx="509755" cy="462307"/>
          </a:xfrm>
          <a:prstGeom prst="rect">
            <a:avLst/>
          </a:prstGeom>
          <a:noFill/>
          <a:ln w="9525">
            <a:noFill/>
            <a:miter lim="800000"/>
            <a:headEnd/>
            <a:tailEnd/>
          </a:ln>
        </p:spPr>
        <p:txBody>
          <a:bodyPr wrap="none" lIns="92075" tIns="46038" rIns="92075" bIns="46038">
            <a:spAutoFit/>
          </a:bodyPr>
          <a:lstStyle/>
          <a:p>
            <a:r>
              <a:rPr lang="en-US" sz="2400">
                <a:latin typeface="Times New Roman" pitchFamily="18" charset="0"/>
              </a:rPr>
              <a:t>E?</a:t>
            </a:r>
          </a:p>
        </p:txBody>
      </p:sp>
      <p:sp>
        <p:nvSpPr>
          <p:cNvPr id="25612" name="Rectangle 13"/>
          <p:cNvSpPr>
            <a:spLocks noChangeArrowheads="1"/>
          </p:cNvSpPr>
          <p:nvPr/>
        </p:nvSpPr>
        <p:spPr bwMode="auto">
          <a:xfrm>
            <a:off x="4268789" y="5445126"/>
            <a:ext cx="339837" cy="462307"/>
          </a:xfrm>
          <a:prstGeom prst="rect">
            <a:avLst/>
          </a:prstGeom>
          <a:noFill/>
          <a:ln w="9525">
            <a:noFill/>
            <a:miter lim="800000"/>
            <a:headEnd/>
            <a:tailEnd/>
          </a:ln>
        </p:spPr>
        <p:txBody>
          <a:bodyPr wrap="none" lIns="92075" tIns="46038" rIns="92075" bIns="46038">
            <a:spAutoFit/>
          </a:bodyPr>
          <a:lstStyle/>
          <a:p>
            <a:r>
              <a:rPr lang="en-US" sz="2400">
                <a:latin typeface="Times New Roman" pitchFamily="18" charset="0"/>
              </a:rPr>
              <a:t>b</a:t>
            </a:r>
          </a:p>
        </p:txBody>
      </p:sp>
      <p:sp>
        <p:nvSpPr>
          <p:cNvPr id="25613" name="Rectangle 14"/>
          <p:cNvSpPr>
            <a:spLocks noChangeArrowheads="1"/>
          </p:cNvSpPr>
          <p:nvPr/>
        </p:nvSpPr>
        <p:spPr bwMode="auto">
          <a:xfrm>
            <a:off x="2897189" y="5445126"/>
            <a:ext cx="545021" cy="462307"/>
          </a:xfrm>
          <a:prstGeom prst="rect">
            <a:avLst/>
          </a:prstGeom>
          <a:noFill/>
          <a:ln w="9525">
            <a:noFill/>
            <a:miter lim="800000"/>
            <a:headEnd/>
            <a:tailEnd/>
          </a:ln>
        </p:spPr>
        <p:txBody>
          <a:bodyPr wrap="none" lIns="92075" tIns="46038" rIns="92075" bIns="46038">
            <a:spAutoFit/>
          </a:bodyPr>
          <a:lstStyle/>
          <a:p>
            <a:r>
              <a:rPr lang="en-US" sz="2400">
                <a:latin typeface="Times New Roman" pitchFamily="18" charset="0"/>
              </a:rPr>
              <a:t>A?</a:t>
            </a:r>
          </a:p>
        </p:txBody>
      </p:sp>
      <p:sp>
        <p:nvSpPr>
          <p:cNvPr id="25614" name="Rectangle 15"/>
          <p:cNvSpPr>
            <a:spLocks noChangeArrowheads="1"/>
          </p:cNvSpPr>
          <p:nvPr/>
        </p:nvSpPr>
        <p:spPr bwMode="auto">
          <a:xfrm>
            <a:off x="4349750" y="3016250"/>
            <a:ext cx="444500" cy="825500"/>
          </a:xfrm>
          <a:prstGeom prst="rect">
            <a:avLst/>
          </a:prstGeom>
          <a:solidFill>
            <a:schemeClr val="folHlink"/>
          </a:solidFill>
          <a:ln w="12700">
            <a:solidFill>
              <a:schemeClr val="bg1"/>
            </a:solidFill>
            <a:miter lim="800000"/>
            <a:headEnd/>
            <a:tailEnd/>
          </a:ln>
        </p:spPr>
        <p:txBody>
          <a:bodyPr wrap="none" anchor="ctr"/>
          <a:lstStyle/>
          <a:p>
            <a:endParaRPr lang="en-IE"/>
          </a:p>
        </p:txBody>
      </p:sp>
      <p:sp>
        <p:nvSpPr>
          <p:cNvPr id="25615" name="Rectangle 16"/>
          <p:cNvSpPr>
            <a:spLocks noChangeArrowheads="1"/>
          </p:cNvSpPr>
          <p:nvPr/>
        </p:nvSpPr>
        <p:spPr bwMode="auto">
          <a:xfrm>
            <a:off x="7245350" y="3816350"/>
            <a:ext cx="444500" cy="825500"/>
          </a:xfrm>
          <a:prstGeom prst="rect">
            <a:avLst/>
          </a:prstGeom>
          <a:solidFill>
            <a:schemeClr val="folHlink"/>
          </a:solidFill>
          <a:ln w="12700">
            <a:solidFill>
              <a:schemeClr val="bg1"/>
            </a:solidFill>
            <a:miter lim="800000"/>
            <a:headEnd/>
            <a:tailEnd/>
          </a:ln>
        </p:spPr>
        <p:txBody>
          <a:bodyPr wrap="none" anchor="ctr"/>
          <a:lstStyle/>
          <a:p>
            <a:endParaRPr lang="en-IE"/>
          </a:p>
        </p:txBody>
      </p:sp>
      <p:sp>
        <p:nvSpPr>
          <p:cNvPr id="25616" name="Oval 31"/>
          <p:cNvSpPr>
            <a:spLocks noChangeArrowheads="1"/>
          </p:cNvSpPr>
          <p:nvPr/>
        </p:nvSpPr>
        <p:spPr bwMode="auto">
          <a:xfrm>
            <a:off x="2438400" y="228600"/>
            <a:ext cx="609600" cy="2286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IE"/>
          </a:p>
        </p:txBody>
      </p:sp>
      <p:sp>
        <p:nvSpPr>
          <p:cNvPr id="25617" name="Rectangle 32"/>
          <p:cNvSpPr>
            <a:spLocks noChangeArrowheads="1"/>
          </p:cNvSpPr>
          <p:nvPr/>
        </p:nvSpPr>
        <p:spPr bwMode="auto">
          <a:xfrm rot="1746770">
            <a:off x="1752600" y="1143000"/>
            <a:ext cx="304800" cy="304800"/>
          </a:xfrm>
          <a:prstGeom prst="rect">
            <a:avLst/>
          </a:prstGeom>
          <a:solidFill>
            <a:srgbClr val="003300"/>
          </a:solidFill>
          <a:ln w="12700">
            <a:noFill/>
            <a:miter lim="800000"/>
            <a:headEnd type="none" w="sm" len="sm"/>
            <a:tailEnd type="none" w="sm" len="sm"/>
          </a:ln>
        </p:spPr>
        <p:txBody>
          <a:bodyPr wrap="none" anchor="ctr"/>
          <a:lstStyle/>
          <a:p>
            <a:endParaRPr lang="en-IE"/>
          </a:p>
        </p:txBody>
      </p:sp>
      <p:sp>
        <p:nvSpPr>
          <p:cNvPr id="25618" name="Rectangle 33"/>
          <p:cNvSpPr>
            <a:spLocks noChangeArrowheads="1"/>
          </p:cNvSpPr>
          <p:nvPr/>
        </p:nvSpPr>
        <p:spPr bwMode="auto">
          <a:xfrm rot="-1264824">
            <a:off x="3276600" y="1219200"/>
            <a:ext cx="304800" cy="304800"/>
          </a:xfrm>
          <a:prstGeom prst="rect">
            <a:avLst/>
          </a:prstGeom>
          <a:solidFill>
            <a:srgbClr val="000000"/>
          </a:solidFill>
          <a:ln w="12700">
            <a:noFill/>
            <a:miter lim="800000"/>
            <a:headEnd type="none" w="sm" len="sm"/>
            <a:tailEnd type="none" w="sm" len="sm"/>
          </a:ln>
        </p:spPr>
        <p:txBody>
          <a:bodyPr wrap="none" anchor="ctr"/>
          <a:lstStyle/>
          <a:p>
            <a:endParaRPr lang="en-IE"/>
          </a:p>
        </p:txBody>
      </p:sp>
      <p:sp>
        <p:nvSpPr>
          <p:cNvPr id="25619" name="Rectangle 34"/>
          <p:cNvSpPr>
            <a:spLocks noChangeArrowheads="1"/>
          </p:cNvSpPr>
          <p:nvPr/>
        </p:nvSpPr>
        <p:spPr bwMode="auto">
          <a:xfrm rot="-3149976">
            <a:off x="3873500" y="827088"/>
            <a:ext cx="973138" cy="849312"/>
          </a:xfrm>
          <a:prstGeom prst="rect">
            <a:avLst/>
          </a:prstGeom>
          <a:solidFill>
            <a:srgbClr val="3366FF"/>
          </a:solidFill>
          <a:ln w="12700">
            <a:noFill/>
            <a:miter lim="800000"/>
            <a:headEnd type="none" w="sm" len="sm"/>
            <a:tailEnd type="none" w="sm" len="sm"/>
          </a:ln>
        </p:spPr>
        <p:txBody>
          <a:bodyPr wrap="none" anchor="ctr"/>
          <a:lstStyle/>
          <a:p>
            <a:endParaRPr lang="en-IE"/>
          </a:p>
        </p:txBody>
      </p:sp>
      <p:sp>
        <p:nvSpPr>
          <p:cNvPr id="25620" name="Text Box 35"/>
          <p:cNvSpPr txBox="1">
            <a:spLocks noChangeArrowheads="1"/>
          </p:cNvSpPr>
          <p:nvPr/>
        </p:nvSpPr>
        <p:spPr bwMode="auto">
          <a:xfrm>
            <a:off x="2422525" y="419101"/>
            <a:ext cx="793750" cy="366713"/>
          </a:xfrm>
          <a:prstGeom prst="rect">
            <a:avLst/>
          </a:prstGeom>
          <a:noFill/>
          <a:ln w="12700">
            <a:noFill/>
            <a:miter lim="800000"/>
            <a:headEnd type="none" w="sm" len="sm"/>
            <a:tailEnd type="none" w="sm" len="sm"/>
          </a:ln>
        </p:spPr>
        <p:txBody>
          <a:bodyPr wrap="none">
            <a:spAutoFit/>
          </a:bodyPr>
          <a:lstStyle/>
          <a:p>
            <a:pPr eaLnBrk="1" hangingPunct="1"/>
            <a:r>
              <a:rPr lang="en-IE" i="1">
                <a:latin typeface="Times New Roman" pitchFamily="18" charset="0"/>
              </a:rPr>
              <a:t>Object</a:t>
            </a:r>
            <a:endParaRPr lang="en-GB" i="1">
              <a:latin typeface="Times New Roman" pitchFamily="18" charset="0"/>
            </a:endParaRPr>
          </a:p>
        </p:txBody>
      </p:sp>
      <p:sp>
        <p:nvSpPr>
          <p:cNvPr id="25621" name="AutoShape 36"/>
          <p:cNvSpPr>
            <a:spLocks noChangeArrowheads="1"/>
          </p:cNvSpPr>
          <p:nvPr/>
        </p:nvSpPr>
        <p:spPr bwMode="auto">
          <a:xfrm rot="-8550986">
            <a:off x="1828800" y="990600"/>
            <a:ext cx="381000" cy="228600"/>
          </a:xfrm>
          <a:prstGeom prst="triangle">
            <a:avLst>
              <a:gd name="adj" fmla="val 51199"/>
            </a:avLst>
          </a:prstGeom>
          <a:solidFill>
            <a:srgbClr val="003300"/>
          </a:solidFill>
          <a:ln w="12700">
            <a:noFill/>
            <a:miter lim="800000"/>
            <a:headEnd type="none" w="sm" len="sm"/>
            <a:tailEnd type="none" w="sm" len="sm"/>
          </a:ln>
        </p:spPr>
        <p:txBody>
          <a:bodyPr wrap="none" anchor="ctr"/>
          <a:lstStyle/>
          <a:p>
            <a:endParaRPr lang="en-IE"/>
          </a:p>
        </p:txBody>
      </p:sp>
      <p:sp>
        <p:nvSpPr>
          <p:cNvPr id="25622" name="AutoShape 37"/>
          <p:cNvSpPr>
            <a:spLocks noChangeArrowheads="1"/>
          </p:cNvSpPr>
          <p:nvPr/>
        </p:nvSpPr>
        <p:spPr bwMode="auto">
          <a:xfrm rot="9302758">
            <a:off x="3124200" y="1066800"/>
            <a:ext cx="381000" cy="228600"/>
          </a:xfrm>
          <a:prstGeom prst="triangle">
            <a:avLst>
              <a:gd name="adj" fmla="val 51199"/>
            </a:avLst>
          </a:prstGeom>
          <a:solidFill>
            <a:srgbClr val="000000"/>
          </a:solidFill>
          <a:ln w="12700">
            <a:noFill/>
            <a:miter lim="800000"/>
            <a:headEnd type="none" w="sm" len="sm"/>
            <a:tailEnd type="none" w="sm" len="sm"/>
          </a:ln>
        </p:spPr>
        <p:txBody>
          <a:bodyPr wrap="none" anchor="ctr"/>
          <a:lstStyle/>
          <a:p>
            <a:endParaRPr lang="en-IE"/>
          </a:p>
        </p:txBody>
      </p:sp>
      <p:sp>
        <p:nvSpPr>
          <p:cNvPr id="25623" name="AutoShape 38"/>
          <p:cNvSpPr>
            <a:spLocks noChangeArrowheads="1"/>
          </p:cNvSpPr>
          <p:nvPr/>
        </p:nvSpPr>
        <p:spPr bwMode="auto">
          <a:xfrm rot="8046660">
            <a:off x="3444875" y="568325"/>
            <a:ext cx="1181100" cy="914400"/>
          </a:xfrm>
          <a:prstGeom prst="triangle">
            <a:avLst>
              <a:gd name="adj" fmla="val 51199"/>
            </a:avLst>
          </a:prstGeom>
          <a:solidFill>
            <a:srgbClr val="3366FF"/>
          </a:solidFill>
          <a:ln w="12700">
            <a:noFill/>
            <a:miter lim="800000"/>
            <a:headEnd type="none" w="sm" len="sm"/>
            <a:tailEnd type="none" w="sm" len="sm"/>
          </a:ln>
        </p:spPr>
        <p:txBody>
          <a:bodyPr wrap="none" anchor="ctr"/>
          <a:lstStyle/>
          <a:p>
            <a:endParaRPr lang="en-IE"/>
          </a:p>
        </p:txBody>
      </p:sp>
      <p:sp>
        <p:nvSpPr>
          <p:cNvPr id="25624" name="Text Box 39"/>
          <p:cNvSpPr txBox="1">
            <a:spLocks noChangeArrowheads="1"/>
          </p:cNvSpPr>
          <p:nvPr/>
        </p:nvSpPr>
        <p:spPr bwMode="auto">
          <a:xfrm>
            <a:off x="1611313" y="1571625"/>
            <a:ext cx="295274" cy="369332"/>
          </a:xfrm>
          <a:prstGeom prst="rect">
            <a:avLst/>
          </a:prstGeom>
          <a:noFill/>
          <a:ln w="9525">
            <a:noFill/>
            <a:miter lim="800000"/>
            <a:headEnd/>
            <a:tailEnd/>
          </a:ln>
        </p:spPr>
        <p:txBody>
          <a:bodyPr wrap="none">
            <a:spAutoFit/>
          </a:bodyPr>
          <a:lstStyle/>
          <a:p>
            <a:r>
              <a:rPr lang="en-GB"/>
              <a:t>a</a:t>
            </a:r>
            <a:endParaRPr lang="en-US"/>
          </a:p>
        </p:txBody>
      </p:sp>
      <p:sp>
        <p:nvSpPr>
          <p:cNvPr id="25625" name="Text Box 40"/>
          <p:cNvSpPr txBox="1">
            <a:spLocks noChangeArrowheads="1"/>
          </p:cNvSpPr>
          <p:nvPr/>
        </p:nvSpPr>
        <p:spPr bwMode="auto">
          <a:xfrm>
            <a:off x="2424113" y="2205038"/>
            <a:ext cx="306494" cy="369332"/>
          </a:xfrm>
          <a:prstGeom prst="rect">
            <a:avLst/>
          </a:prstGeom>
          <a:noFill/>
          <a:ln w="9525">
            <a:noFill/>
            <a:miter lim="800000"/>
            <a:headEnd/>
            <a:tailEnd/>
          </a:ln>
        </p:spPr>
        <p:txBody>
          <a:bodyPr wrap="none">
            <a:spAutoFit/>
          </a:bodyPr>
          <a:lstStyle/>
          <a:p>
            <a:r>
              <a:rPr lang="en-GB"/>
              <a:t>b</a:t>
            </a:r>
            <a:endParaRPr lang="en-US"/>
          </a:p>
        </p:txBody>
      </p:sp>
      <p:sp>
        <p:nvSpPr>
          <p:cNvPr id="25626" name="Text Box 41"/>
          <p:cNvSpPr txBox="1">
            <a:spLocks noChangeArrowheads="1"/>
          </p:cNvSpPr>
          <p:nvPr/>
        </p:nvSpPr>
        <p:spPr bwMode="auto">
          <a:xfrm>
            <a:off x="3340100" y="1571625"/>
            <a:ext cx="282450" cy="369332"/>
          </a:xfrm>
          <a:prstGeom prst="rect">
            <a:avLst/>
          </a:prstGeom>
          <a:noFill/>
          <a:ln w="9525">
            <a:noFill/>
            <a:miter lim="800000"/>
            <a:headEnd/>
            <a:tailEnd/>
          </a:ln>
        </p:spPr>
        <p:txBody>
          <a:bodyPr wrap="none">
            <a:spAutoFit/>
          </a:bodyPr>
          <a:lstStyle/>
          <a:p>
            <a:r>
              <a:rPr lang="en-GB"/>
              <a:t>c</a:t>
            </a:r>
            <a:endParaRPr lang="en-US"/>
          </a:p>
        </p:txBody>
      </p:sp>
      <p:sp>
        <p:nvSpPr>
          <p:cNvPr id="25627" name="Text Box 42"/>
          <p:cNvSpPr txBox="1">
            <a:spLocks noChangeArrowheads="1"/>
          </p:cNvSpPr>
          <p:nvPr/>
        </p:nvSpPr>
        <p:spPr bwMode="auto">
          <a:xfrm>
            <a:off x="4583113" y="1412875"/>
            <a:ext cx="306494" cy="369332"/>
          </a:xfrm>
          <a:prstGeom prst="rect">
            <a:avLst/>
          </a:prstGeom>
          <a:noFill/>
          <a:ln w="9525">
            <a:noFill/>
            <a:miter lim="800000"/>
            <a:headEnd/>
            <a:tailEnd/>
          </a:ln>
        </p:spPr>
        <p:txBody>
          <a:bodyPr wrap="none">
            <a:spAutoFit/>
          </a:bodyPr>
          <a:lstStyle/>
          <a:p>
            <a:r>
              <a:rPr lang="en-GB"/>
              <a:t>d</a:t>
            </a:r>
            <a:endParaRPr lang="en-US"/>
          </a:p>
        </p:txBody>
      </p:sp>
      <p:sp>
        <p:nvSpPr>
          <p:cNvPr id="25628" name="Text Box 43"/>
          <p:cNvSpPr txBox="1">
            <a:spLocks noChangeArrowheads="1"/>
          </p:cNvSpPr>
          <p:nvPr/>
        </p:nvSpPr>
        <p:spPr bwMode="auto">
          <a:xfrm>
            <a:off x="4491038" y="203200"/>
            <a:ext cx="300082" cy="369332"/>
          </a:xfrm>
          <a:prstGeom prst="rect">
            <a:avLst/>
          </a:prstGeom>
          <a:noFill/>
          <a:ln w="9525">
            <a:noFill/>
            <a:miter lim="800000"/>
            <a:headEnd/>
            <a:tailEnd/>
          </a:ln>
        </p:spPr>
        <p:txBody>
          <a:bodyPr wrap="none">
            <a:spAutoFit/>
          </a:bodyPr>
          <a:lstStyle/>
          <a:p>
            <a:r>
              <a:rPr lang="en-GB"/>
              <a:t>e</a:t>
            </a:r>
            <a:endParaRPr lang="en-US"/>
          </a:p>
        </p:txBody>
      </p:sp>
      <p:sp>
        <p:nvSpPr>
          <p:cNvPr id="25629" name="Rectangle 44"/>
          <p:cNvSpPr>
            <a:spLocks noChangeArrowheads="1"/>
          </p:cNvSpPr>
          <p:nvPr/>
        </p:nvSpPr>
        <p:spPr bwMode="auto">
          <a:xfrm>
            <a:off x="2082800" y="1498601"/>
            <a:ext cx="1150938" cy="777875"/>
          </a:xfrm>
          <a:prstGeom prst="rect">
            <a:avLst/>
          </a:prstGeom>
          <a:solidFill>
            <a:srgbClr val="3366FF"/>
          </a:solidFill>
          <a:ln w="12700">
            <a:noFill/>
            <a:miter lim="800000"/>
            <a:headEnd type="none" w="sm" len="sm"/>
            <a:tailEnd type="none" w="sm" len="sm"/>
          </a:ln>
        </p:spPr>
        <p:txBody>
          <a:bodyPr wrap="none" anchor="ctr"/>
          <a:lstStyle/>
          <a:p>
            <a:endParaRPr lang="en-IE"/>
          </a:p>
        </p:txBody>
      </p:sp>
      <p:sp>
        <p:nvSpPr>
          <p:cNvPr id="25630" name="AutoShape 45"/>
          <p:cNvSpPr>
            <a:spLocks noChangeArrowheads="1"/>
          </p:cNvSpPr>
          <p:nvPr/>
        </p:nvSpPr>
        <p:spPr bwMode="auto">
          <a:xfrm rot="-10711656">
            <a:off x="1919288" y="1052513"/>
            <a:ext cx="1439862" cy="584200"/>
          </a:xfrm>
          <a:prstGeom prst="triangle">
            <a:avLst>
              <a:gd name="adj" fmla="val 51199"/>
            </a:avLst>
          </a:prstGeom>
          <a:solidFill>
            <a:srgbClr val="3366FF"/>
          </a:solidFill>
          <a:ln w="12700">
            <a:noFill/>
            <a:miter lim="800000"/>
            <a:headEnd type="none" w="sm" len="sm"/>
            <a:tailEnd type="none" w="sm" len="sm"/>
          </a:ln>
        </p:spPr>
        <p:txBody>
          <a:bodyPr wrap="none" anchor="ctr"/>
          <a:lstStyle/>
          <a:p>
            <a:endParaRPr lang="en-IE"/>
          </a:p>
        </p:txBody>
      </p:sp>
      <p:pic>
        <p:nvPicPr>
          <p:cNvPr id="25632" name="Picture 47" descr="matrix_explained068"/>
          <p:cNvPicPr>
            <a:picLocks noChangeAspect="1" noChangeArrowheads="1"/>
          </p:cNvPicPr>
          <p:nvPr/>
        </p:nvPicPr>
        <p:blipFill>
          <a:blip r:embed="rId3" cstate="print"/>
          <a:srcRect/>
          <a:stretch>
            <a:fillRect/>
          </a:stretch>
        </p:blipFill>
        <p:spPr bwMode="auto">
          <a:xfrm>
            <a:off x="3935414" y="5830888"/>
            <a:ext cx="1368425" cy="1027112"/>
          </a:xfrm>
          <a:prstGeom prst="rect">
            <a:avLst/>
          </a:prstGeom>
          <a:noFill/>
          <a:ln w="9525">
            <a:noFill/>
            <a:miter lim="800000"/>
            <a:headEnd/>
            <a:tailEnd/>
          </a:ln>
        </p:spPr>
      </p:pic>
      <p:pic>
        <p:nvPicPr>
          <p:cNvPr id="25633" name="Picture 48" descr="matrix_explained069"/>
          <p:cNvPicPr>
            <a:picLocks noChangeAspect="1" noChangeArrowheads="1"/>
          </p:cNvPicPr>
          <p:nvPr/>
        </p:nvPicPr>
        <p:blipFill>
          <a:blip r:embed="rId4" cstate="print"/>
          <a:srcRect/>
          <a:stretch>
            <a:fillRect/>
          </a:stretch>
        </p:blipFill>
        <p:spPr bwMode="auto">
          <a:xfrm>
            <a:off x="6888164" y="5842000"/>
            <a:ext cx="1354137" cy="1016000"/>
          </a:xfrm>
          <a:prstGeom prst="rect">
            <a:avLst/>
          </a:prstGeom>
          <a:noFill/>
          <a:ln w="9525">
            <a:noFill/>
            <a:miter lim="800000"/>
            <a:headEnd/>
            <a:tailEnd/>
          </a:ln>
        </p:spPr>
      </p:pic>
      <p:sp>
        <p:nvSpPr>
          <p:cNvPr id="33" name="Text Box 50"/>
          <p:cNvSpPr txBox="1">
            <a:spLocks noChangeArrowheads="1"/>
          </p:cNvSpPr>
          <p:nvPr/>
        </p:nvSpPr>
        <p:spPr bwMode="auto">
          <a:xfrm>
            <a:off x="5303839" y="692150"/>
            <a:ext cx="3612271" cy="369332"/>
          </a:xfrm>
          <a:prstGeom prst="rect">
            <a:avLst/>
          </a:prstGeom>
          <a:noFill/>
          <a:ln w="9525">
            <a:noFill/>
            <a:miter lim="800000"/>
            <a:headEnd/>
            <a:tailEnd/>
          </a:ln>
        </p:spPr>
        <p:txBody>
          <a:bodyPr wrap="none">
            <a:spAutoFit/>
          </a:bodyPr>
          <a:lstStyle/>
          <a:p>
            <a:r>
              <a:rPr lang="en-GB" dirty="0">
                <a:solidFill>
                  <a:srgbClr val="C70A6D"/>
                </a:solidFill>
              </a:rPr>
              <a:t>Cameras too big to be close enough!</a:t>
            </a:r>
            <a:endParaRPr lang="en-US" dirty="0">
              <a:solidFill>
                <a:srgbClr val="C70A6D"/>
              </a:solidFill>
            </a:endParaRPr>
          </a:p>
        </p:txBody>
      </p:sp>
      <p:sp>
        <p:nvSpPr>
          <p:cNvPr id="2" name="Text Box 50">
            <a:extLst>
              <a:ext uri="{FF2B5EF4-FFF2-40B4-BE49-F238E27FC236}">
                <a16:creationId xmlns:a16="http://schemas.microsoft.com/office/drawing/2014/main" id="{55453D9B-6B80-E975-E48E-6E36D1BBBAF7}"/>
              </a:ext>
            </a:extLst>
          </p:cNvPr>
          <p:cNvSpPr txBox="1">
            <a:spLocks noChangeArrowheads="1"/>
          </p:cNvSpPr>
          <p:nvPr/>
        </p:nvSpPr>
        <p:spPr bwMode="auto">
          <a:xfrm>
            <a:off x="9325713" y="2646918"/>
            <a:ext cx="2238101" cy="1200329"/>
          </a:xfrm>
          <a:prstGeom prst="rect">
            <a:avLst/>
          </a:prstGeom>
          <a:solidFill>
            <a:srgbClr val="3366FF"/>
          </a:solidFill>
          <a:ln>
            <a:headEnd/>
            <a:tailEnd/>
          </a:ln>
        </p:spPr>
        <p:style>
          <a:lnRef idx="0">
            <a:schemeClr val="accent1"/>
          </a:lnRef>
          <a:fillRef idx="3">
            <a:schemeClr val="accent1"/>
          </a:fillRef>
          <a:effectRef idx="3">
            <a:schemeClr val="accent1"/>
          </a:effectRef>
          <a:fontRef idx="minor">
            <a:schemeClr val="lt1"/>
          </a:fontRef>
        </p:style>
        <p:txBody>
          <a:bodyPr wrap="square">
            <a:spAutoFit/>
          </a:bodyPr>
          <a:lstStyle/>
          <a:p>
            <a:r>
              <a:rPr lang="en-GB" dirty="0">
                <a:solidFill>
                  <a:schemeClr val="bg1"/>
                </a:solidFill>
              </a:rPr>
              <a:t>How can we “construct” the pictures in between the camera? A? C? E? </a:t>
            </a:r>
            <a:endParaRPr lang="en-US" dirty="0">
              <a:solidFill>
                <a:schemeClr val="bg1"/>
              </a:solidFill>
            </a:endParaRPr>
          </a:p>
        </p:txBody>
      </p:sp>
    </p:spTree>
    <p:extLst>
      <p:ext uri="{BB962C8B-B14F-4D97-AF65-F5344CB8AC3E}">
        <p14:creationId xmlns:p14="http://schemas.microsoft.com/office/powerpoint/2010/main" val="131071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type="title"/>
          </p:nvPr>
        </p:nvSpPr>
        <p:spPr>
          <a:xfrm>
            <a:off x="1981200" y="253536"/>
            <a:ext cx="8229600" cy="1143000"/>
          </a:xfrm>
        </p:spPr>
        <p:txBody>
          <a:bodyPr>
            <a:normAutofit fontScale="90000"/>
          </a:bodyPr>
          <a:lstStyle/>
          <a:p>
            <a:pPr marL="54864">
              <a:defRPr/>
            </a:pPr>
            <a:r>
              <a:rPr lang="en-US" sz="4000" dirty="0"/>
              <a:t>Thinking about “in-between” pictures</a:t>
            </a:r>
          </a:p>
        </p:txBody>
      </p:sp>
      <p:pic>
        <p:nvPicPr>
          <p:cNvPr id="22531" name="Picture 4"/>
          <p:cNvPicPr>
            <a:picLocks noGrp="1" noChangeAspect="1" noChangeArrowheads="1"/>
          </p:cNvPicPr>
          <p:nvPr>
            <p:ph sz="half" idx="1"/>
          </p:nvPr>
        </p:nvPicPr>
        <p:blipFill>
          <a:blip r:embed="rId2" cstate="print"/>
          <a:srcRect/>
          <a:stretch>
            <a:fillRect/>
          </a:stretch>
        </p:blipFill>
        <p:spPr>
          <a:xfrm>
            <a:off x="1774825" y="1916114"/>
            <a:ext cx="2914650" cy="2185987"/>
          </a:xfrm>
          <a:ln>
            <a:noFill/>
          </a:ln>
        </p:spPr>
      </p:pic>
      <p:pic>
        <p:nvPicPr>
          <p:cNvPr id="22532" name="Picture 5"/>
          <p:cNvPicPr>
            <a:picLocks noGrp="1" noChangeAspect="1" noChangeArrowheads="1"/>
          </p:cNvPicPr>
          <p:nvPr>
            <p:ph sz="half" idx="2"/>
          </p:nvPr>
        </p:nvPicPr>
        <p:blipFill>
          <a:blip r:embed="rId3" cstate="print"/>
          <a:srcRect/>
          <a:stretch>
            <a:fillRect/>
          </a:stretch>
        </p:blipFill>
        <p:spPr>
          <a:xfrm>
            <a:off x="7535864" y="1844676"/>
            <a:ext cx="2916237" cy="2187575"/>
          </a:xfrm>
          <a:ln>
            <a:noFill/>
          </a:ln>
        </p:spPr>
      </p:pic>
      <p:pic>
        <p:nvPicPr>
          <p:cNvPr id="22533" name="Picture 6"/>
          <p:cNvPicPr>
            <a:picLocks noChangeAspect="1" noChangeArrowheads="1"/>
          </p:cNvPicPr>
          <p:nvPr/>
        </p:nvPicPr>
        <p:blipFill>
          <a:blip r:embed="rId4" cstate="print"/>
          <a:srcRect/>
          <a:stretch>
            <a:fillRect/>
          </a:stretch>
        </p:blipFill>
        <p:spPr bwMode="auto">
          <a:xfrm>
            <a:off x="4872038" y="3667126"/>
            <a:ext cx="2900362" cy="2176463"/>
          </a:xfrm>
          <a:prstGeom prst="rect">
            <a:avLst/>
          </a:prstGeom>
          <a:noFill/>
          <a:ln w="9525">
            <a:noFill/>
            <a:miter lim="800000"/>
            <a:headEnd/>
            <a:tailEnd/>
          </a:ln>
        </p:spPr>
      </p:pic>
      <p:sp>
        <p:nvSpPr>
          <p:cNvPr id="71687" name="Text Box 7"/>
          <p:cNvSpPr txBox="1">
            <a:spLocks noChangeArrowheads="1"/>
          </p:cNvSpPr>
          <p:nvPr/>
        </p:nvSpPr>
        <p:spPr bwMode="auto">
          <a:xfrm>
            <a:off x="3143251" y="4149725"/>
            <a:ext cx="899285" cy="369332"/>
          </a:xfrm>
          <a:prstGeom prst="rect">
            <a:avLst/>
          </a:prstGeom>
          <a:noFill/>
          <a:ln w="9525">
            <a:noFill/>
            <a:miter lim="800000"/>
            <a:headEnd/>
            <a:tailEnd/>
          </a:ln>
          <a:effectLst/>
        </p:spPr>
        <p:txBody>
          <a:bodyPr wrap="none">
            <a:spAutoFit/>
          </a:bodyPr>
          <a:lstStyle/>
          <a:p>
            <a:pPr>
              <a:defRPr/>
            </a:pPr>
            <a:r>
              <a:rPr lang="en-GB" dirty="0"/>
              <a:t>Current</a:t>
            </a:r>
            <a:endParaRPr lang="en-US" dirty="0"/>
          </a:p>
        </p:txBody>
      </p:sp>
      <p:sp>
        <p:nvSpPr>
          <p:cNvPr id="71688" name="Text Box 8"/>
          <p:cNvSpPr txBox="1">
            <a:spLocks noChangeArrowheads="1"/>
          </p:cNvSpPr>
          <p:nvPr/>
        </p:nvSpPr>
        <p:spPr bwMode="auto">
          <a:xfrm>
            <a:off x="8904289" y="4076700"/>
            <a:ext cx="936625" cy="369888"/>
          </a:xfrm>
          <a:prstGeom prst="rect">
            <a:avLst/>
          </a:prstGeom>
          <a:noFill/>
          <a:ln w="9525">
            <a:noFill/>
            <a:miter lim="800000"/>
            <a:headEnd/>
            <a:tailEnd/>
          </a:ln>
          <a:effectLst/>
        </p:spPr>
        <p:txBody>
          <a:bodyPr>
            <a:spAutoFit/>
          </a:bodyPr>
          <a:lstStyle/>
          <a:p>
            <a:pPr>
              <a:defRPr/>
            </a:pPr>
            <a:r>
              <a:rPr lang="en-GB" dirty="0"/>
              <a:t>Next</a:t>
            </a:r>
            <a:endParaRPr lang="en-US" dirty="0"/>
          </a:p>
        </p:txBody>
      </p:sp>
      <p:sp>
        <p:nvSpPr>
          <p:cNvPr id="71689" name="Text Box 9"/>
          <p:cNvSpPr txBox="1">
            <a:spLocks noChangeArrowheads="1"/>
          </p:cNvSpPr>
          <p:nvPr/>
        </p:nvSpPr>
        <p:spPr bwMode="auto">
          <a:xfrm>
            <a:off x="7824789" y="5373688"/>
            <a:ext cx="1800621" cy="369332"/>
          </a:xfrm>
          <a:prstGeom prst="rect">
            <a:avLst/>
          </a:prstGeom>
          <a:noFill/>
          <a:ln w="9525">
            <a:noFill/>
            <a:miter lim="800000"/>
            <a:headEnd/>
            <a:tailEnd/>
          </a:ln>
          <a:effectLst/>
        </p:spPr>
        <p:txBody>
          <a:bodyPr wrap="none">
            <a:spAutoFit/>
          </a:bodyPr>
          <a:lstStyle/>
          <a:p>
            <a:pPr>
              <a:defRPr/>
            </a:pPr>
            <a:r>
              <a:rPr lang="en-GB" dirty="0">
                <a:solidFill>
                  <a:srgbClr val="C70A6D"/>
                </a:solidFill>
              </a:rPr>
              <a:t>(</a:t>
            </a:r>
            <a:r>
              <a:rPr lang="en-GB" dirty="0" err="1">
                <a:solidFill>
                  <a:srgbClr val="C70A6D"/>
                </a:solidFill>
              </a:rPr>
              <a:t>Current+Next</a:t>
            </a:r>
            <a:r>
              <a:rPr lang="en-GB" dirty="0">
                <a:solidFill>
                  <a:srgbClr val="C70A6D"/>
                </a:solidFill>
              </a:rPr>
              <a:t>)/2</a:t>
            </a:r>
            <a:endParaRPr lang="en-US" dirty="0">
              <a:solidFill>
                <a:srgbClr val="C70A6D"/>
              </a:solidFill>
            </a:endParaRPr>
          </a:p>
        </p:txBody>
      </p:sp>
      <p:sp>
        <p:nvSpPr>
          <p:cNvPr id="22537" name="Oval 10"/>
          <p:cNvSpPr>
            <a:spLocks noChangeArrowheads="1"/>
          </p:cNvSpPr>
          <p:nvPr/>
        </p:nvSpPr>
        <p:spPr bwMode="auto">
          <a:xfrm>
            <a:off x="7032625" y="4098926"/>
            <a:ext cx="503238" cy="504825"/>
          </a:xfrm>
          <a:prstGeom prst="ellipse">
            <a:avLst/>
          </a:prstGeom>
          <a:solidFill>
            <a:srgbClr val="FF0000">
              <a:alpha val="25882"/>
            </a:srgbClr>
          </a:solidFill>
          <a:ln w="9525">
            <a:noFill/>
            <a:round/>
            <a:headEnd/>
            <a:tailEnd/>
          </a:ln>
        </p:spPr>
        <p:txBody>
          <a:bodyPr wrap="none" anchor="ctr"/>
          <a:lstStyle/>
          <a:p>
            <a:endParaRPr lang="en-IE"/>
          </a:p>
        </p:txBody>
      </p:sp>
      <p:sp>
        <p:nvSpPr>
          <p:cNvPr id="22538" name="Text Box 11"/>
          <p:cNvSpPr txBox="1">
            <a:spLocks noChangeArrowheads="1"/>
          </p:cNvSpPr>
          <p:nvPr/>
        </p:nvSpPr>
        <p:spPr bwMode="auto">
          <a:xfrm>
            <a:off x="7896226" y="4746625"/>
            <a:ext cx="2127121" cy="338554"/>
          </a:xfrm>
          <a:prstGeom prst="rect">
            <a:avLst/>
          </a:prstGeom>
          <a:noFill/>
          <a:ln w="9525">
            <a:noFill/>
            <a:miter lim="800000"/>
            <a:headEnd/>
            <a:tailEnd/>
          </a:ln>
        </p:spPr>
        <p:txBody>
          <a:bodyPr wrap="none">
            <a:spAutoFit/>
          </a:bodyPr>
          <a:lstStyle/>
          <a:p>
            <a:r>
              <a:rPr lang="en-GB" sz="1600" b="1" dirty="0">
                <a:solidFill>
                  <a:srgbClr val="00B0F0"/>
                </a:solidFill>
              </a:rPr>
              <a:t>Blurring due to motion</a:t>
            </a:r>
            <a:endParaRPr lang="en-US" sz="1600" b="1" dirty="0">
              <a:solidFill>
                <a:srgbClr val="00B0F0"/>
              </a:solidFill>
            </a:endParaRPr>
          </a:p>
        </p:txBody>
      </p:sp>
      <p:sp>
        <p:nvSpPr>
          <p:cNvPr id="22539" name="Line 12"/>
          <p:cNvSpPr>
            <a:spLocks noChangeShapeType="1"/>
          </p:cNvSpPr>
          <p:nvPr/>
        </p:nvSpPr>
        <p:spPr bwMode="auto">
          <a:xfrm flipH="1" flipV="1">
            <a:off x="7391401" y="4459288"/>
            <a:ext cx="576263" cy="431800"/>
          </a:xfrm>
          <a:prstGeom prst="line">
            <a:avLst/>
          </a:prstGeom>
          <a:noFill/>
          <a:ln w="28575">
            <a:solidFill>
              <a:schemeClr val="folHlink"/>
            </a:solidFill>
            <a:round/>
            <a:headEnd/>
            <a:tailEnd type="triangle" w="med" len="med"/>
          </a:ln>
        </p:spPr>
        <p:txBody>
          <a:bodyPr/>
          <a:lstStyle/>
          <a:p>
            <a:endParaRPr lang="en-IE"/>
          </a:p>
        </p:txBody>
      </p:sp>
      <p:sp>
        <p:nvSpPr>
          <p:cNvPr id="2" name="Text Box 50">
            <a:extLst>
              <a:ext uri="{FF2B5EF4-FFF2-40B4-BE49-F238E27FC236}">
                <a16:creationId xmlns:a16="http://schemas.microsoft.com/office/drawing/2014/main" id="{F2037177-A46C-7155-B017-AC3797A0FAD3}"/>
              </a:ext>
            </a:extLst>
          </p:cNvPr>
          <p:cNvSpPr txBox="1">
            <a:spLocks noChangeArrowheads="1"/>
          </p:cNvSpPr>
          <p:nvPr/>
        </p:nvSpPr>
        <p:spPr bwMode="auto">
          <a:xfrm>
            <a:off x="2024200" y="5373688"/>
            <a:ext cx="2238101" cy="1200329"/>
          </a:xfrm>
          <a:prstGeom prst="rect">
            <a:avLst/>
          </a:prstGeom>
          <a:solidFill>
            <a:srgbClr val="3366FF"/>
          </a:solidFill>
          <a:ln>
            <a:headEnd/>
            <a:tailEnd/>
          </a:ln>
        </p:spPr>
        <p:style>
          <a:lnRef idx="0">
            <a:schemeClr val="accent1"/>
          </a:lnRef>
          <a:fillRef idx="3">
            <a:schemeClr val="accent1"/>
          </a:fillRef>
          <a:effectRef idx="3">
            <a:schemeClr val="accent1"/>
          </a:effectRef>
          <a:fontRef idx="minor">
            <a:schemeClr val="lt1"/>
          </a:fontRef>
        </p:style>
        <p:txBody>
          <a:bodyPr wrap="square">
            <a:spAutoFit/>
          </a:bodyPr>
          <a:lstStyle/>
          <a:p>
            <a:r>
              <a:rPr lang="en-GB" dirty="0">
                <a:solidFill>
                  <a:schemeClr val="bg1"/>
                </a:solidFill>
              </a:rPr>
              <a:t>Would this solution work?? </a:t>
            </a:r>
          </a:p>
          <a:p>
            <a:r>
              <a:rPr lang="en-GB" dirty="0">
                <a:solidFill>
                  <a:schemeClr val="bg1"/>
                </a:solidFill>
              </a:rPr>
              <a:t>How would the visual quality be?</a:t>
            </a:r>
            <a:endParaRPr lang="en-US" dirty="0">
              <a:solidFill>
                <a:schemeClr val="bg1"/>
              </a:solidFill>
            </a:endParaRPr>
          </a:p>
        </p:txBody>
      </p:sp>
    </p:spTree>
    <p:extLst>
      <p:ext uri="{BB962C8B-B14F-4D97-AF65-F5344CB8AC3E}">
        <p14:creationId xmlns:p14="http://schemas.microsoft.com/office/powerpoint/2010/main" val="344960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689"/>
                                        </p:tgtEl>
                                        <p:attrNameLst>
                                          <p:attrName>style.visibility</p:attrName>
                                        </p:attrNameLst>
                                      </p:cBhvr>
                                      <p:to>
                                        <p:strVal val="visible"/>
                                      </p:to>
                                    </p:set>
                                    <p:animEffect transition="in" filter="dissolve">
                                      <p:cBhvr>
                                        <p:cTn id="7" dur="500"/>
                                        <p:tgtEl>
                                          <p:spTgt spid="7168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5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2537"/>
                                        </p:tgtEl>
                                        <p:attrNameLst>
                                          <p:attrName>style.visibility</p:attrName>
                                        </p:attrNameLst>
                                      </p:cBhvr>
                                      <p:to>
                                        <p:strVal val="visible"/>
                                      </p:to>
                                    </p:set>
                                    <p:animEffect transition="in" filter="dissolve">
                                      <p:cBhvr>
                                        <p:cTn id="16" dur="500"/>
                                        <p:tgtEl>
                                          <p:spTgt spid="2253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539"/>
                                        </p:tgtEl>
                                        <p:attrNameLst>
                                          <p:attrName>style.visibility</p:attrName>
                                        </p:attrNameLst>
                                      </p:cBhvr>
                                      <p:to>
                                        <p:strVal val="visible"/>
                                      </p:to>
                                    </p:set>
                                    <p:animEffect transition="in" filter="dissolve">
                                      <p:cBhvr>
                                        <p:cTn id="19" dur="500"/>
                                        <p:tgtEl>
                                          <p:spTgt spid="2253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2538"/>
                                        </p:tgtEl>
                                        <p:attrNameLst>
                                          <p:attrName>style.visibility</p:attrName>
                                        </p:attrNameLst>
                                      </p:cBhvr>
                                      <p:to>
                                        <p:strVal val="visible"/>
                                      </p:to>
                                    </p:set>
                                    <p:animEffect transition="in" filter="dissolve">
                                      <p:cBhvr>
                                        <p:cTn id="22" dur="500"/>
                                        <p:tgtEl>
                                          <p:spTgt spid="2253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9" grpId="0"/>
      <p:bldP spid="22537" grpId="0" animBg="1"/>
      <p:bldP spid="22538" grpId="0"/>
      <p:bldP spid="22539"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6"/>
          <p:cNvSpPr>
            <a:spLocks noChangeArrowheads="1"/>
          </p:cNvSpPr>
          <p:nvPr/>
        </p:nvSpPr>
        <p:spPr bwMode="auto">
          <a:xfrm rot="-5472156">
            <a:off x="4191000" y="228600"/>
            <a:ext cx="304800" cy="304800"/>
          </a:xfrm>
          <a:prstGeom prst="rect">
            <a:avLst/>
          </a:prstGeom>
          <a:solidFill>
            <a:srgbClr val="000000">
              <a:alpha val="70979"/>
            </a:srgbClr>
          </a:solidFill>
          <a:ln w="12700">
            <a:noFill/>
            <a:miter lim="800000"/>
            <a:headEnd type="none" w="sm" len="sm"/>
            <a:tailEnd type="none" w="sm" len="sm"/>
          </a:ln>
        </p:spPr>
        <p:txBody>
          <a:bodyPr wrap="none" anchor="ctr"/>
          <a:lstStyle/>
          <a:p>
            <a:endParaRPr lang="en-IE"/>
          </a:p>
        </p:txBody>
      </p:sp>
      <p:sp>
        <p:nvSpPr>
          <p:cNvPr id="24579" name="AutoShape 44"/>
          <p:cNvSpPr>
            <a:spLocks noChangeArrowheads="1"/>
          </p:cNvSpPr>
          <p:nvPr/>
        </p:nvSpPr>
        <p:spPr bwMode="auto">
          <a:xfrm rot="5685818">
            <a:off x="3962400" y="304800"/>
            <a:ext cx="381000" cy="228600"/>
          </a:xfrm>
          <a:prstGeom prst="triangle">
            <a:avLst>
              <a:gd name="adj" fmla="val 51199"/>
            </a:avLst>
          </a:prstGeom>
          <a:solidFill>
            <a:srgbClr val="000000">
              <a:alpha val="70979"/>
            </a:srgbClr>
          </a:solidFill>
          <a:ln w="12700">
            <a:noFill/>
            <a:miter lim="800000"/>
            <a:headEnd type="none" w="sm" len="sm"/>
            <a:tailEnd type="none" w="sm" len="sm"/>
          </a:ln>
        </p:spPr>
        <p:txBody>
          <a:bodyPr wrap="none" anchor="ctr"/>
          <a:lstStyle/>
          <a:p>
            <a:endParaRPr lang="en-IE"/>
          </a:p>
        </p:txBody>
      </p:sp>
      <p:sp>
        <p:nvSpPr>
          <p:cNvPr id="24580" name="Rectangle 2"/>
          <p:cNvSpPr>
            <a:spLocks noChangeArrowheads="1"/>
          </p:cNvSpPr>
          <p:nvPr/>
        </p:nvSpPr>
        <p:spPr bwMode="auto">
          <a:xfrm>
            <a:off x="2209800" y="549275"/>
            <a:ext cx="7772400" cy="1143000"/>
          </a:xfrm>
          <a:prstGeom prst="rect">
            <a:avLst/>
          </a:prstGeom>
          <a:noFill/>
          <a:ln w="9525">
            <a:noFill/>
            <a:miter lim="800000"/>
            <a:headEnd/>
            <a:tailEnd/>
          </a:ln>
        </p:spPr>
        <p:txBody>
          <a:bodyPr lIns="92075" tIns="46038" rIns="92075" bIns="46038" anchor="ctr"/>
          <a:lstStyle/>
          <a:p>
            <a:pPr algn="r"/>
            <a:endParaRPr lang="en-US" sz="2400" i="1">
              <a:solidFill>
                <a:schemeClr val="tx2"/>
              </a:solidFill>
              <a:latin typeface="Times New Roman" pitchFamily="18" charset="0"/>
            </a:endParaRPr>
          </a:p>
        </p:txBody>
      </p:sp>
      <p:sp>
        <p:nvSpPr>
          <p:cNvPr id="24581" name="Rectangle 3"/>
          <p:cNvSpPr>
            <a:spLocks noChangeArrowheads="1"/>
          </p:cNvSpPr>
          <p:nvPr/>
        </p:nvSpPr>
        <p:spPr bwMode="auto">
          <a:xfrm>
            <a:off x="5949950" y="2063750"/>
            <a:ext cx="139700" cy="3340100"/>
          </a:xfrm>
          <a:prstGeom prst="rect">
            <a:avLst/>
          </a:prstGeom>
          <a:solidFill>
            <a:srgbClr val="000000"/>
          </a:solidFill>
          <a:ln w="12700">
            <a:noFill/>
            <a:miter lim="800000"/>
            <a:headEnd/>
            <a:tailEnd/>
          </a:ln>
        </p:spPr>
        <p:txBody>
          <a:bodyPr wrap="none" anchor="ctr"/>
          <a:lstStyle/>
          <a:p>
            <a:endParaRPr lang="en-IE"/>
          </a:p>
        </p:txBody>
      </p:sp>
      <p:sp>
        <p:nvSpPr>
          <p:cNvPr id="24582" name="Rectangle 4"/>
          <p:cNvSpPr>
            <a:spLocks noChangeArrowheads="1"/>
          </p:cNvSpPr>
          <p:nvPr/>
        </p:nvSpPr>
        <p:spPr bwMode="auto">
          <a:xfrm>
            <a:off x="4502150" y="2063750"/>
            <a:ext cx="139700" cy="3340100"/>
          </a:xfrm>
          <a:prstGeom prst="rect">
            <a:avLst/>
          </a:prstGeom>
          <a:solidFill>
            <a:schemeClr val="accent1"/>
          </a:solidFill>
          <a:ln w="12700">
            <a:solidFill>
              <a:schemeClr val="tx1"/>
            </a:solidFill>
            <a:miter lim="800000"/>
            <a:headEnd/>
            <a:tailEnd/>
          </a:ln>
        </p:spPr>
        <p:txBody>
          <a:bodyPr wrap="none" anchor="ctr"/>
          <a:lstStyle/>
          <a:p>
            <a:endParaRPr lang="en-IE"/>
          </a:p>
        </p:txBody>
      </p:sp>
      <p:sp>
        <p:nvSpPr>
          <p:cNvPr id="24583" name="Rectangle 5"/>
          <p:cNvSpPr>
            <a:spLocks noChangeArrowheads="1"/>
          </p:cNvSpPr>
          <p:nvPr/>
        </p:nvSpPr>
        <p:spPr bwMode="auto">
          <a:xfrm>
            <a:off x="3054350" y="2063750"/>
            <a:ext cx="139700" cy="3340100"/>
          </a:xfrm>
          <a:prstGeom prst="rect">
            <a:avLst/>
          </a:prstGeom>
          <a:solidFill>
            <a:srgbClr val="000000"/>
          </a:solidFill>
          <a:ln w="12700" algn="ctr">
            <a:noFill/>
            <a:miter lim="800000"/>
            <a:headEnd/>
            <a:tailEnd/>
          </a:ln>
        </p:spPr>
        <p:txBody>
          <a:bodyPr wrap="none" anchor="ctr"/>
          <a:lstStyle/>
          <a:p>
            <a:endParaRPr lang="en-IE"/>
          </a:p>
        </p:txBody>
      </p:sp>
      <p:sp>
        <p:nvSpPr>
          <p:cNvPr id="24584" name="Rectangle 6"/>
          <p:cNvSpPr>
            <a:spLocks noChangeArrowheads="1"/>
          </p:cNvSpPr>
          <p:nvPr/>
        </p:nvSpPr>
        <p:spPr bwMode="auto">
          <a:xfrm>
            <a:off x="7397750" y="2063750"/>
            <a:ext cx="139700" cy="3340100"/>
          </a:xfrm>
          <a:prstGeom prst="rect">
            <a:avLst/>
          </a:prstGeom>
          <a:solidFill>
            <a:schemeClr val="accent1"/>
          </a:solidFill>
          <a:ln w="12700">
            <a:solidFill>
              <a:schemeClr val="tx1"/>
            </a:solidFill>
            <a:miter lim="800000"/>
            <a:headEnd/>
            <a:tailEnd/>
          </a:ln>
        </p:spPr>
        <p:txBody>
          <a:bodyPr wrap="none" anchor="ctr"/>
          <a:lstStyle/>
          <a:p>
            <a:endParaRPr lang="en-IE"/>
          </a:p>
        </p:txBody>
      </p:sp>
      <p:sp>
        <p:nvSpPr>
          <p:cNvPr id="24585" name="Rectangle 7"/>
          <p:cNvSpPr>
            <a:spLocks noChangeArrowheads="1"/>
          </p:cNvSpPr>
          <p:nvPr/>
        </p:nvSpPr>
        <p:spPr bwMode="auto">
          <a:xfrm>
            <a:off x="8921750" y="2063750"/>
            <a:ext cx="139700" cy="3340100"/>
          </a:xfrm>
          <a:prstGeom prst="rect">
            <a:avLst/>
          </a:prstGeom>
          <a:solidFill>
            <a:srgbClr val="000000"/>
          </a:solidFill>
          <a:ln w="12700" algn="ctr">
            <a:noFill/>
            <a:miter lim="800000"/>
            <a:headEnd/>
            <a:tailEnd/>
          </a:ln>
        </p:spPr>
        <p:txBody>
          <a:bodyPr wrap="none" anchor="ctr"/>
          <a:lstStyle/>
          <a:p>
            <a:endParaRPr lang="en-IE"/>
          </a:p>
        </p:txBody>
      </p:sp>
      <p:sp>
        <p:nvSpPr>
          <p:cNvPr id="24586" name="Rectangle 8"/>
          <p:cNvSpPr>
            <a:spLocks noChangeArrowheads="1"/>
          </p:cNvSpPr>
          <p:nvPr/>
        </p:nvSpPr>
        <p:spPr bwMode="auto">
          <a:xfrm>
            <a:off x="5794375" y="5343526"/>
            <a:ext cx="527388" cy="462307"/>
          </a:xfrm>
          <a:prstGeom prst="rect">
            <a:avLst/>
          </a:prstGeom>
          <a:noFill/>
          <a:ln w="9525">
            <a:noFill/>
            <a:miter lim="800000"/>
            <a:headEnd/>
            <a:tailEnd/>
          </a:ln>
        </p:spPr>
        <p:txBody>
          <a:bodyPr wrap="none" lIns="92075" tIns="46038" rIns="92075" bIns="46038">
            <a:spAutoFit/>
          </a:bodyPr>
          <a:lstStyle/>
          <a:p>
            <a:r>
              <a:rPr lang="en-GB" sz="2400">
                <a:latin typeface="Times New Roman" pitchFamily="18" charset="0"/>
              </a:rPr>
              <a:t>C?</a:t>
            </a:r>
            <a:endParaRPr lang="en-US" sz="2400">
              <a:latin typeface="Times New Roman" pitchFamily="18" charset="0"/>
            </a:endParaRPr>
          </a:p>
        </p:txBody>
      </p:sp>
      <p:sp>
        <p:nvSpPr>
          <p:cNvPr id="24587" name="Rectangle 9"/>
          <p:cNvSpPr>
            <a:spLocks noChangeArrowheads="1"/>
          </p:cNvSpPr>
          <p:nvPr/>
        </p:nvSpPr>
        <p:spPr bwMode="auto">
          <a:xfrm>
            <a:off x="7240589" y="5373689"/>
            <a:ext cx="339837" cy="462307"/>
          </a:xfrm>
          <a:prstGeom prst="rect">
            <a:avLst/>
          </a:prstGeom>
          <a:noFill/>
          <a:ln w="9525">
            <a:noFill/>
            <a:miter lim="800000"/>
            <a:headEnd/>
            <a:tailEnd/>
          </a:ln>
        </p:spPr>
        <p:txBody>
          <a:bodyPr wrap="none" lIns="92075" tIns="46038" rIns="92075" bIns="46038">
            <a:spAutoFit/>
          </a:bodyPr>
          <a:lstStyle/>
          <a:p>
            <a:r>
              <a:rPr lang="en-US" sz="2400">
                <a:latin typeface="Times New Roman" pitchFamily="18" charset="0"/>
              </a:rPr>
              <a:t>d</a:t>
            </a:r>
          </a:p>
        </p:txBody>
      </p:sp>
      <p:sp>
        <p:nvSpPr>
          <p:cNvPr id="24588" name="Rectangle 10"/>
          <p:cNvSpPr>
            <a:spLocks noChangeArrowheads="1"/>
          </p:cNvSpPr>
          <p:nvPr/>
        </p:nvSpPr>
        <p:spPr bwMode="auto">
          <a:xfrm>
            <a:off x="8688389" y="5373689"/>
            <a:ext cx="509755" cy="462307"/>
          </a:xfrm>
          <a:prstGeom prst="rect">
            <a:avLst/>
          </a:prstGeom>
          <a:noFill/>
          <a:ln w="9525">
            <a:noFill/>
            <a:miter lim="800000"/>
            <a:headEnd/>
            <a:tailEnd/>
          </a:ln>
        </p:spPr>
        <p:txBody>
          <a:bodyPr wrap="none" lIns="92075" tIns="46038" rIns="92075" bIns="46038">
            <a:spAutoFit/>
          </a:bodyPr>
          <a:lstStyle/>
          <a:p>
            <a:r>
              <a:rPr lang="en-US" sz="2400">
                <a:latin typeface="Times New Roman" pitchFamily="18" charset="0"/>
              </a:rPr>
              <a:t>E?</a:t>
            </a:r>
          </a:p>
        </p:txBody>
      </p:sp>
      <p:sp>
        <p:nvSpPr>
          <p:cNvPr id="24589" name="Rectangle 11"/>
          <p:cNvSpPr>
            <a:spLocks noChangeArrowheads="1"/>
          </p:cNvSpPr>
          <p:nvPr/>
        </p:nvSpPr>
        <p:spPr bwMode="auto">
          <a:xfrm>
            <a:off x="4268789" y="5373689"/>
            <a:ext cx="339837" cy="462307"/>
          </a:xfrm>
          <a:prstGeom prst="rect">
            <a:avLst/>
          </a:prstGeom>
          <a:noFill/>
          <a:ln w="9525">
            <a:noFill/>
            <a:miter lim="800000"/>
            <a:headEnd/>
            <a:tailEnd/>
          </a:ln>
        </p:spPr>
        <p:txBody>
          <a:bodyPr wrap="none" lIns="92075" tIns="46038" rIns="92075" bIns="46038">
            <a:spAutoFit/>
          </a:bodyPr>
          <a:lstStyle/>
          <a:p>
            <a:r>
              <a:rPr lang="en-US" sz="2400">
                <a:latin typeface="Times New Roman" pitchFamily="18" charset="0"/>
              </a:rPr>
              <a:t>b</a:t>
            </a:r>
          </a:p>
        </p:txBody>
      </p:sp>
      <p:sp>
        <p:nvSpPr>
          <p:cNvPr id="24590" name="Rectangle 12"/>
          <p:cNvSpPr>
            <a:spLocks noChangeArrowheads="1"/>
          </p:cNvSpPr>
          <p:nvPr/>
        </p:nvSpPr>
        <p:spPr bwMode="auto">
          <a:xfrm>
            <a:off x="2897189" y="5373689"/>
            <a:ext cx="545021" cy="462307"/>
          </a:xfrm>
          <a:prstGeom prst="rect">
            <a:avLst/>
          </a:prstGeom>
          <a:noFill/>
          <a:ln w="9525">
            <a:noFill/>
            <a:miter lim="800000"/>
            <a:headEnd/>
            <a:tailEnd/>
          </a:ln>
        </p:spPr>
        <p:txBody>
          <a:bodyPr wrap="none" lIns="92075" tIns="46038" rIns="92075" bIns="46038">
            <a:spAutoFit/>
          </a:bodyPr>
          <a:lstStyle/>
          <a:p>
            <a:r>
              <a:rPr lang="en-US" sz="2400">
                <a:latin typeface="Times New Roman" pitchFamily="18" charset="0"/>
              </a:rPr>
              <a:t>A?</a:t>
            </a:r>
          </a:p>
        </p:txBody>
      </p:sp>
      <p:sp>
        <p:nvSpPr>
          <p:cNvPr id="24591" name="Rectangle 14"/>
          <p:cNvSpPr>
            <a:spLocks noChangeArrowheads="1"/>
          </p:cNvSpPr>
          <p:nvPr/>
        </p:nvSpPr>
        <p:spPr bwMode="auto">
          <a:xfrm>
            <a:off x="4349750" y="3016250"/>
            <a:ext cx="444500" cy="825500"/>
          </a:xfrm>
          <a:prstGeom prst="rect">
            <a:avLst/>
          </a:prstGeom>
          <a:solidFill>
            <a:schemeClr val="folHlink"/>
          </a:solidFill>
          <a:ln w="12700">
            <a:solidFill>
              <a:schemeClr val="bg1"/>
            </a:solidFill>
            <a:miter lim="800000"/>
            <a:headEnd/>
            <a:tailEnd/>
          </a:ln>
        </p:spPr>
        <p:txBody>
          <a:bodyPr wrap="none" anchor="ctr"/>
          <a:lstStyle/>
          <a:p>
            <a:endParaRPr lang="en-IE"/>
          </a:p>
        </p:txBody>
      </p:sp>
      <p:sp>
        <p:nvSpPr>
          <p:cNvPr id="24592" name="Rectangle 16"/>
          <p:cNvSpPr>
            <a:spLocks noChangeArrowheads="1"/>
          </p:cNvSpPr>
          <p:nvPr/>
        </p:nvSpPr>
        <p:spPr bwMode="auto">
          <a:xfrm>
            <a:off x="7245350" y="3816350"/>
            <a:ext cx="444500" cy="825500"/>
          </a:xfrm>
          <a:prstGeom prst="rect">
            <a:avLst/>
          </a:prstGeom>
          <a:solidFill>
            <a:schemeClr val="folHlink"/>
          </a:solidFill>
          <a:ln w="12700">
            <a:solidFill>
              <a:schemeClr val="bg1"/>
            </a:solidFill>
            <a:miter lim="800000"/>
            <a:headEnd/>
            <a:tailEnd/>
          </a:ln>
        </p:spPr>
        <p:txBody>
          <a:bodyPr wrap="none" anchor="ctr"/>
          <a:lstStyle/>
          <a:p>
            <a:endParaRPr lang="en-IE"/>
          </a:p>
        </p:txBody>
      </p:sp>
      <p:sp>
        <p:nvSpPr>
          <p:cNvPr id="25618" name="Line 18"/>
          <p:cNvSpPr>
            <a:spLocks noChangeShapeType="1"/>
          </p:cNvSpPr>
          <p:nvPr/>
        </p:nvSpPr>
        <p:spPr bwMode="auto">
          <a:xfrm>
            <a:off x="6096000" y="2514600"/>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5619" name="Line 19"/>
          <p:cNvSpPr>
            <a:spLocks noChangeShapeType="1"/>
          </p:cNvSpPr>
          <p:nvPr/>
        </p:nvSpPr>
        <p:spPr bwMode="auto">
          <a:xfrm>
            <a:off x="7620000" y="2514600"/>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5620" name="Line 20"/>
          <p:cNvSpPr>
            <a:spLocks noChangeShapeType="1"/>
          </p:cNvSpPr>
          <p:nvPr/>
        </p:nvSpPr>
        <p:spPr bwMode="auto">
          <a:xfrm>
            <a:off x="6096000" y="3124200"/>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5621" name="Line 21"/>
          <p:cNvSpPr>
            <a:spLocks noChangeShapeType="1"/>
          </p:cNvSpPr>
          <p:nvPr/>
        </p:nvSpPr>
        <p:spPr bwMode="auto">
          <a:xfrm>
            <a:off x="7620000" y="3124200"/>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5622" name="Line 22"/>
          <p:cNvSpPr>
            <a:spLocks noChangeShapeType="1"/>
          </p:cNvSpPr>
          <p:nvPr/>
        </p:nvSpPr>
        <p:spPr bwMode="auto">
          <a:xfrm>
            <a:off x="7620000" y="5181600"/>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5623" name="Line 23"/>
          <p:cNvSpPr>
            <a:spLocks noChangeShapeType="1"/>
          </p:cNvSpPr>
          <p:nvPr/>
        </p:nvSpPr>
        <p:spPr bwMode="auto">
          <a:xfrm>
            <a:off x="6096000" y="5181600"/>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5624" name="Line 24"/>
          <p:cNvSpPr>
            <a:spLocks noChangeShapeType="1"/>
          </p:cNvSpPr>
          <p:nvPr/>
        </p:nvSpPr>
        <p:spPr bwMode="auto">
          <a:xfrm>
            <a:off x="6324600" y="3810000"/>
            <a:ext cx="838200" cy="304800"/>
          </a:xfrm>
          <a:prstGeom prst="line">
            <a:avLst/>
          </a:prstGeom>
          <a:noFill/>
          <a:ln w="50800">
            <a:solidFill>
              <a:srgbClr val="FF66CC"/>
            </a:solidFill>
            <a:round/>
            <a:headEnd type="none" w="sm" len="sm"/>
            <a:tailEnd type="stealth" w="med" len="lg"/>
          </a:ln>
        </p:spPr>
        <p:txBody>
          <a:bodyPr/>
          <a:lstStyle/>
          <a:p>
            <a:endParaRPr lang="en-IE"/>
          </a:p>
        </p:txBody>
      </p:sp>
      <p:sp>
        <p:nvSpPr>
          <p:cNvPr id="25625" name="Line 25"/>
          <p:cNvSpPr>
            <a:spLocks noChangeShapeType="1"/>
          </p:cNvSpPr>
          <p:nvPr/>
        </p:nvSpPr>
        <p:spPr bwMode="auto">
          <a:xfrm>
            <a:off x="7848600" y="4343400"/>
            <a:ext cx="838200" cy="304800"/>
          </a:xfrm>
          <a:prstGeom prst="line">
            <a:avLst/>
          </a:prstGeom>
          <a:noFill/>
          <a:ln w="50800">
            <a:solidFill>
              <a:srgbClr val="FF66CC"/>
            </a:solidFill>
            <a:round/>
            <a:headEnd type="none" w="sm" len="sm"/>
            <a:tailEnd type="stealth" w="med" len="lg"/>
          </a:ln>
        </p:spPr>
        <p:txBody>
          <a:bodyPr/>
          <a:lstStyle/>
          <a:p>
            <a:endParaRPr lang="en-IE"/>
          </a:p>
        </p:txBody>
      </p:sp>
      <p:sp>
        <p:nvSpPr>
          <p:cNvPr id="25626" name="Line 26"/>
          <p:cNvSpPr>
            <a:spLocks noChangeShapeType="1"/>
          </p:cNvSpPr>
          <p:nvPr/>
        </p:nvSpPr>
        <p:spPr bwMode="auto">
          <a:xfrm>
            <a:off x="4876800" y="3429000"/>
            <a:ext cx="838200" cy="304800"/>
          </a:xfrm>
          <a:prstGeom prst="line">
            <a:avLst/>
          </a:prstGeom>
          <a:noFill/>
          <a:ln w="50800">
            <a:solidFill>
              <a:srgbClr val="99CCFF"/>
            </a:solidFill>
            <a:round/>
            <a:headEnd type="stealth" w="med" len="lg"/>
            <a:tailEnd type="none" w="sm" len="sm"/>
          </a:ln>
        </p:spPr>
        <p:txBody>
          <a:bodyPr/>
          <a:lstStyle/>
          <a:p>
            <a:endParaRPr lang="en-IE"/>
          </a:p>
        </p:txBody>
      </p:sp>
      <p:sp>
        <p:nvSpPr>
          <p:cNvPr id="25627" name="Line 27"/>
          <p:cNvSpPr>
            <a:spLocks noChangeShapeType="1"/>
          </p:cNvSpPr>
          <p:nvPr/>
        </p:nvSpPr>
        <p:spPr bwMode="auto">
          <a:xfrm>
            <a:off x="3429000" y="2971800"/>
            <a:ext cx="838200" cy="304800"/>
          </a:xfrm>
          <a:prstGeom prst="line">
            <a:avLst/>
          </a:prstGeom>
          <a:noFill/>
          <a:ln w="50800">
            <a:solidFill>
              <a:srgbClr val="99CCFF"/>
            </a:solidFill>
            <a:round/>
            <a:headEnd type="stealth" w="med" len="lg"/>
            <a:tailEnd type="none" w="sm" len="sm"/>
          </a:ln>
        </p:spPr>
        <p:txBody>
          <a:bodyPr/>
          <a:lstStyle/>
          <a:p>
            <a:endParaRPr lang="en-IE"/>
          </a:p>
        </p:txBody>
      </p:sp>
      <p:sp>
        <p:nvSpPr>
          <p:cNvPr id="25628" name="Line 28"/>
          <p:cNvSpPr>
            <a:spLocks noChangeShapeType="1"/>
          </p:cNvSpPr>
          <p:nvPr/>
        </p:nvSpPr>
        <p:spPr bwMode="auto">
          <a:xfrm>
            <a:off x="4648200" y="2514600"/>
            <a:ext cx="1219200" cy="0"/>
          </a:xfrm>
          <a:prstGeom prst="line">
            <a:avLst/>
          </a:prstGeom>
          <a:noFill/>
          <a:ln w="50800">
            <a:solidFill>
              <a:srgbClr val="99CCFF"/>
            </a:solidFill>
            <a:round/>
            <a:headEnd type="stealth" w="med" len="lg"/>
            <a:tailEnd type="none" w="sm" len="sm"/>
          </a:ln>
        </p:spPr>
        <p:txBody>
          <a:bodyPr/>
          <a:lstStyle/>
          <a:p>
            <a:endParaRPr lang="en-IE"/>
          </a:p>
        </p:txBody>
      </p:sp>
      <p:sp>
        <p:nvSpPr>
          <p:cNvPr id="25629" name="Line 29"/>
          <p:cNvSpPr>
            <a:spLocks noChangeShapeType="1"/>
          </p:cNvSpPr>
          <p:nvPr/>
        </p:nvSpPr>
        <p:spPr bwMode="auto">
          <a:xfrm>
            <a:off x="3200400" y="2514600"/>
            <a:ext cx="1219200" cy="0"/>
          </a:xfrm>
          <a:prstGeom prst="line">
            <a:avLst/>
          </a:prstGeom>
          <a:noFill/>
          <a:ln w="50800">
            <a:solidFill>
              <a:srgbClr val="99CCFF"/>
            </a:solidFill>
            <a:round/>
            <a:headEnd type="stealth" w="med" len="lg"/>
            <a:tailEnd type="none" w="sm" len="sm"/>
          </a:ln>
        </p:spPr>
        <p:txBody>
          <a:bodyPr/>
          <a:lstStyle/>
          <a:p>
            <a:endParaRPr lang="en-IE"/>
          </a:p>
        </p:txBody>
      </p:sp>
      <p:sp>
        <p:nvSpPr>
          <p:cNvPr id="25630" name="Line 30"/>
          <p:cNvSpPr>
            <a:spLocks noChangeShapeType="1"/>
          </p:cNvSpPr>
          <p:nvPr/>
        </p:nvSpPr>
        <p:spPr bwMode="auto">
          <a:xfrm>
            <a:off x="4648200" y="5181600"/>
            <a:ext cx="1219200" cy="0"/>
          </a:xfrm>
          <a:prstGeom prst="line">
            <a:avLst/>
          </a:prstGeom>
          <a:noFill/>
          <a:ln w="50800">
            <a:solidFill>
              <a:srgbClr val="99CCFF"/>
            </a:solidFill>
            <a:round/>
            <a:headEnd type="stealth" w="med" len="lg"/>
            <a:tailEnd type="none" w="sm" len="sm"/>
          </a:ln>
        </p:spPr>
        <p:txBody>
          <a:bodyPr/>
          <a:lstStyle/>
          <a:p>
            <a:endParaRPr lang="en-IE"/>
          </a:p>
        </p:txBody>
      </p:sp>
      <p:sp>
        <p:nvSpPr>
          <p:cNvPr id="25631" name="Line 31"/>
          <p:cNvSpPr>
            <a:spLocks noChangeShapeType="1"/>
          </p:cNvSpPr>
          <p:nvPr/>
        </p:nvSpPr>
        <p:spPr bwMode="auto">
          <a:xfrm>
            <a:off x="3200400" y="5181600"/>
            <a:ext cx="1219200" cy="0"/>
          </a:xfrm>
          <a:prstGeom prst="line">
            <a:avLst/>
          </a:prstGeom>
          <a:noFill/>
          <a:ln w="50800">
            <a:solidFill>
              <a:srgbClr val="99CCFF"/>
            </a:solidFill>
            <a:round/>
            <a:headEnd type="stealth" w="med" len="lg"/>
            <a:tailEnd type="none" w="sm" len="sm"/>
          </a:ln>
        </p:spPr>
        <p:txBody>
          <a:bodyPr/>
          <a:lstStyle/>
          <a:p>
            <a:endParaRPr lang="en-IE"/>
          </a:p>
        </p:txBody>
      </p:sp>
      <p:sp>
        <p:nvSpPr>
          <p:cNvPr id="24607" name="Oval 32"/>
          <p:cNvSpPr>
            <a:spLocks noChangeArrowheads="1"/>
          </p:cNvSpPr>
          <p:nvPr/>
        </p:nvSpPr>
        <p:spPr bwMode="auto">
          <a:xfrm>
            <a:off x="2438400" y="228600"/>
            <a:ext cx="609600" cy="2286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IE"/>
          </a:p>
        </p:txBody>
      </p:sp>
      <p:sp>
        <p:nvSpPr>
          <p:cNvPr id="24608" name="Rectangle 33"/>
          <p:cNvSpPr>
            <a:spLocks noChangeArrowheads="1"/>
          </p:cNvSpPr>
          <p:nvPr/>
        </p:nvSpPr>
        <p:spPr bwMode="auto">
          <a:xfrm rot="1746770">
            <a:off x="1752600" y="1143000"/>
            <a:ext cx="304800" cy="304800"/>
          </a:xfrm>
          <a:prstGeom prst="rect">
            <a:avLst/>
          </a:prstGeom>
          <a:solidFill>
            <a:srgbClr val="003300"/>
          </a:solidFill>
          <a:ln w="12700">
            <a:noFill/>
            <a:miter lim="800000"/>
            <a:headEnd type="none" w="sm" len="sm"/>
            <a:tailEnd type="none" w="sm" len="sm"/>
          </a:ln>
        </p:spPr>
        <p:txBody>
          <a:bodyPr wrap="none" anchor="ctr"/>
          <a:lstStyle/>
          <a:p>
            <a:endParaRPr lang="en-IE"/>
          </a:p>
        </p:txBody>
      </p:sp>
      <p:sp>
        <p:nvSpPr>
          <p:cNvPr id="24609" name="Rectangle 34"/>
          <p:cNvSpPr>
            <a:spLocks noChangeArrowheads="1"/>
          </p:cNvSpPr>
          <p:nvPr/>
        </p:nvSpPr>
        <p:spPr bwMode="auto">
          <a:xfrm rot="-1264824">
            <a:off x="3276600" y="1219200"/>
            <a:ext cx="304800" cy="304800"/>
          </a:xfrm>
          <a:prstGeom prst="rect">
            <a:avLst/>
          </a:prstGeom>
          <a:solidFill>
            <a:srgbClr val="000000"/>
          </a:solidFill>
          <a:ln w="12700">
            <a:noFill/>
            <a:miter lim="800000"/>
            <a:headEnd type="none" w="sm" len="sm"/>
            <a:tailEnd type="none" w="sm" len="sm"/>
          </a:ln>
        </p:spPr>
        <p:txBody>
          <a:bodyPr wrap="none" anchor="ctr"/>
          <a:lstStyle/>
          <a:p>
            <a:endParaRPr lang="en-IE"/>
          </a:p>
        </p:txBody>
      </p:sp>
      <p:sp>
        <p:nvSpPr>
          <p:cNvPr id="24610" name="Rectangle 35"/>
          <p:cNvSpPr>
            <a:spLocks noChangeArrowheads="1"/>
          </p:cNvSpPr>
          <p:nvPr/>
        </p:nvSpPr>
        <p:spPr bwMode="auto">
          <a:xfrm rot="-3149976">
            <a:off x="3873500" y="827088"/>
            <a:ext cx="973138" cy="849312"/>
          </a:xfrm>
          <a:prstGeom prst="rect">
            <a:avLst/>
          </a:prstGeom>
          <a:solidFill>
            <a:srgbClr val="3366FF"/>
          </a:solidFill>
          <a:ln w="12700">
            <a:noFill/>
            <a:miter lim="800000"/>
            <a:headEnd type="none" w="sm" len="sm"/>
            <a:tailEnd type="none" w="sm" len="sm"/>
          </a:ln>
        </p:spPr>
        <p:txBody>
          <a:bodyPr wrap="none" anchor="ctr"/>
          <a:lstStyle/>
          <a:p>
            <a:endParaRPr lang="en-IE"/>
          </a:p>
        </p:txBody>
      </p:sp>
      <p:sp>
        <p:nvSpPr>
          <p:cNvPr id="24611" name="Text Box 37"/>
          <p:cNvSpPr txBox="1">
            <a:spLocks noChangeArrowheads="1"/>
          </p:cNvSpPr>
          <p:nvPr/>
        </p:nvSpPr>
        <p:spPr bwMode="auto">
          <a:xfrm>
            <a:off x="2422525" y="419101"/>
            <a:ext cx="793750" cy="366713"/>
          </a:xfrm>
          <a:prstGeom prst="rect">
            <a:avLst/>
          </a:prstGeom>
          <a:noFill/>
          <a:ln w="12700">
            <a:noFill/>
            <a:miter lim="800000"/>
            <a:headEnd type="none" w="sm" len="sm"/>
            <a:tailEnd type="none" w="sm" len="sm"/>
          </a:ln>
        </p:spPr>
        <p:txBody>
          <a:bodyPr wrap="none">
            <a:spAutoFit/>
          </a:bodyPr>
          <a:lstStyle/>
          <a:p>
            <a:pPr eaLnBrk="1" hangingPunct="1"/>
            <a:r>
              <a:rPr lang="en-IE" i="1">
                <a:latin typeface="Times New Roman" pitchFamily="18" charset="0"/>
              </a:rPr>
              <a:t>Object</a:t>
            </a:r>
            <a:endParaRPr lang="en-GB" i="1">
              <a:latin typeface="Times New Roman" pitchFamily="18" charset="0"/>
            </a:endParaRPr>
          </a:p>
        </p:txBody>
      </p:sp>
      <p:sp>
        <p:nvSpPr>
          <p:cNvPr id="24612" name="AutoShape 38"/>
          <p:cNvSpPr>
            <a:spLocks noChangeArrowheads="1"/>
          </p:cNvSpPr>
          <p:nvPr/>
        </p:nvSpPr>
        <p:spPr bwMode="auto">
          <a:xfrm rot="-8550986">
            <a:off x="1828800" y="990600"/>
            <a:ext cx="381000" cy="228600"/>
          </a:xfrm>
          <a:prstGeom prst="triangle">
            <a:avLst>
              <a:gd name="adj" fmla="val 51199"/>
            </a:avLst>
          </a:prstGeom>
          <a:solidFill>
            <a:srgbClr val="003300"/>
          </a:solidFill>
          <a:ln w="12700">
            <a:noFill/>
            <a:miter lim="800000"/>
            <a:headEnd type="none" w="sm" len="sm"/>
            <a:tailEnd type="none" w="sm" len="sm"/>
          </a:ln>
        </p:spPr>
        <p:txBody>
          <a:bodyPr wrap="none" anchor="ctr"/>
          <a:lstStyle/>
          <a:p>
            <a:endParaRPr lang="en-IE"/>
          </a:p>
        </p:txBody>
      </p:sp>
      <p:sp>
        <p:nvSpPr>
          <p:cNvPr id="24613" name="AutoShape 42"/>
          <p:cNvSpPr>
            <a:spLocks noChangeArrowheads="1"/>
          </p:cNvSpPr>
          <p:nvPr/>
        </p:nvSpPr>
        <p:spPr bwMode="auto">
          <a:xfrm rot="9302758">
            <a:off x="3124200" y="1066800"/>
            <a:ext cx="381000" cy="228600"/>
          </a:xfrm>
          <a:prstGeom prst="triangle">
            <a:avLst>
              <a:gd name="adj" fmla="val 51199"/>
            </a:avLst>
          </a:prstGeom>
          <a:solidFill>
            <a:srgbClr val="000000"/>
          </a:solidFill>
          <a:ln w="12700">
            <a:noFill/>
            <a:miter lim="800000"/>
            <a:headEnd type="none" w="sm" len="sm"/>
            <a:tailEnd type="none" w="sm" len="sm"/>
          </a:ln>
        </p:spPr>
        <p:txBody>
          <a:bodyPr wrap="none" anchor="ctr"/>
          <a:lstStyle/>
          <a:p>
            <a:endParaRPr lang="en-IE"/>
          </a:p>
        </p:txBody>
      </p:sp>
      <p:sp>
        <p:nvSpPr>
          <p:cNvPr id="24614" name="AutoShape 43"/>
          <p:cNvSpPr>
            <a:spLocks noChangeArrowheads="1"/>
          </p:cNvSpPr>
          <p:nvPr/>
        </p:nvSpPr>
        <p:spPr bwMode="auto">
          <a:xfrm rot="8046660">
            <a:off x="3444875" y="568325"/>
            <a:ext cx="1181100" cy="914400"/>
          </a:xfrm>
          <a:prstGeom prst="triangle">
            <a:avLst>
              <a:gd name="adj" fmla="val 51199"/>
            </a:avLst>
          </a:prstGeom>
          <a:solidFill>
            <a:srgbClr val="3366FF"/>
          </a:solidFill>
          <a:ln w="12700">
            <a:noFill/>
            <a:miter lim="800000"/>
            <a:headEnd type="none" w="sm" len="sm"/>
            <a:tailEnd type="none" w="sm" len="sm"/>
          </a:ln>
        </p:spPr>
        <p:txBody>
          <a:bodyPr wrap="none" anchor="ctr"/>
          <a:lstStyle/>
          <a:p>
            <a:endParaRPr lang="en-IE"/>
          </a:p>
        </p:txBody>
      </p:sp>
      <p:sp>
        <p:nvSpPr>
          <p:cNvPr id="24615" name="Text Box 45"/>
          <p:cNvSpPr txBox="1">
            <a:spLocks noChangeArrowheads="1"/>
          </p:cNvSpPr>
          <p:nvPr/>
        </p:nvSpPr>
        <p:spPr bwMode="auto">
          <a:xfrm>
            <a:off x="1611313" y="1571625"/>
            <a:ext cx="295274" cy="369332"/>
          </a:xfrm>
          <a:prstGeom prst="rect">
            <a:avLst/>
          </a:prstGeom>
          <a:noFill/>
          <a:ln w="9525">
            <a:noFill/>
            <a:miter lim="800000"/>
            <a:headEnd/>
            <a:tailEnd/>
          </a:ln>
        </p:spPr>
        <p:txBody>
          <a:bodyPr wrap="none">
            <a:spAutoFit/>
          </a:bodyPr>
          <a:lstStyle/>
          <a:p>
            <a:r>
              <a:rPr lang="en-GB"/>
              <a:t>a</a:t>
            </a:r>
            <a:endParaRPr lang="en-US"/>
          </a:p>
        </p:txBody>
      </p:sp>
      <p:sp>
        <p:nvSpPr>
          <p:cNvPr id="24616" name="Text Box 46"/>
          <p:cNvSpPr txBox="1">
            <a:spLocks noChangeArrowheads="1"/>
          </p:cNvSpPr>
          <p:nvPr/>
        </p:nvSpPr>
        <p:spPr bwMode="auto">
          <a:xfrm>
            <a:off x="2424113" y="2420938"/>
            <a:ext cx="306494" cy="369332"/>
          </a:xfrm>
          <a:prstGeom prst="rect">
            <a:avLst/>
          </a:prstGeom>
          <a:noFill/>
          <a:ln w="9525">
            <a:noFill/>
            <a:miter lim="800000"/>
            <a:headEnd/>
            <a:tailEnd/>
          </a:ln>
        </p:spPr>
        <p:txBody>
          <a:bodyPr wrap="none">
            <a:spAutoFit/>
          </a:bodyPr>
          <a:lstStyle/>
          <a:p>
            <a:r>
              <a:rPr lang="en-GB"/>
              <a:t>b</a:t>
            </a:r>
            <a:endParaRPr lang="en-US"/>
          </a:p>
        </p:txBody>
      </p:sp>
      <p:sp>
        <p:nvSpPr>
          <p:cNvPr id="24617" name="Text Box 47"/>
          <p:cNvSpPr txBox="1">
            <a:spLocks noChangeArrowheads="1"/>
          </p:cNvSpPr>
          <p:nvPr/>
        </p:nvSpPr>
        <p:spPr bwMode="auto">
          <a:xfrm>
            <a:off x="3340100" y="1571625"/>
            <a:ext cx="282450" cy="369332"/>
          </a:xfrm>
          <a:prstGeom prst="rect">
            <a:avLst/>
          </a:prstGeom>
          <a:noFill/>
          <a:ln w="9525">
            <a:noFill/>
            <a:miter lim="800000"/>
            <a:headEnd/>
            <a:tailEnd/>
          </a:ln>
        </p:spPr>
        <p:txBody>
          <a:bodyPr wrap="none">
            <a:spAutoFit/>
          </a:bodyPr>
          <a:lstStyle/>
          <a:p>
            <a:r>
              <a:rPr lang="en-GB"/>
              <a:t>c</a:t>
            </a:r>
            <a:endParaRPr lang="en-US"/>
          </a:p>
        </p:txBody>
      </p:sp>
      <p:sp>
        <p:nvSpPr>
          <p:cNvPr id="24618" name="Text Box 48"/>
          <p:cNvSpPr txBox="1">
            <a:spLocks noChangeArrowheads="1"/>
          </p:cNvSpPr>
          <p:nvPr/>
        </p:nvSpPr>
        <p:spPr bwMode="auto">
          <a:xfrm>
            <a:off x="4800600" y="1484313"/>
            <a:ext cx="306494" cy="369332"/>
          </a:xfrm>
          <a:prstGeom prst="rect">
            <a:avLst/>
          </a:prstGeom>
          <a:noFill/>
          <a:ln w="9525">
            <a:noFill/>
            <a:miter lim="800000"/>
            <a:headEnd/>
            <a:tailEnd/>
          </a:ln>
        </p:spPr>
        <p:txBody>
          <a:bodyPr wrap="none">
            <a:spAutoFit/>
          </a:bodyPr>
          <a:lstStyle/>
          <a:p>
            <a:r>
              <a:rPr lang="en-GB"/>
              <a:t>d</a:t>
            </a:r>
            <a:endParaRPr lang="en-US"/>
          </a:p>
        </p:txBody>
      </p:sp>
      <p:sp>
        <p:nvSpPr>
          <p:cNvPr id="24619" name="Text Box 49"/>
          <p:cNvSpPr txBox="1">
            <a:spLocks noChangeArrowheads="1"/>
          </p:cNvSpPr>
          <p:nvPr/>
        </p:nvSpPr>
        <p:spPr bwMode="auto">
          <a:xfrm>
            <a:off x="4491038" y="203200"/>
            <a:ext cx="300082" cy="369332"/>
          </a:xfrm>
          <a:prstGeom prst="rect">
            <a:avLst/>
          </a:prstGeom>
          <a:noFill/>
          <a:ln w="9525">
            <a:noFill/>
            <a:miter lim="800000"/>
            <a:headEnd/>
            <a:tailEnd/>
          </a:ln>
        </p:spPr>
        <p:txBody>
          <a:bodyPr wrap="none">
            <a:spAutoFit/>
          </a:bodyPr>
          <a:lstStyle/>
          <a:p>
            <a:r>
              <a:rPr lang="en-GB"/>
              <a:t>e</a:t>
            </a:r>
            <a:endParaRPr lang="en-US"/>
          </a:p>
        </p:txBody>
      </p:sp>
      <p:sp>
        <p:nvSpPr>
          <p:cNvPr id="24620" name="Rectangle 40"/>
          <p:cNvSpPr>
            <a:spLocks noChangeArrowheads="1"/>
          </p:cNvSpPr>
          <p:nvPr/>
        </p:nvSpPr>
        <p:spPr bwMode="auto">
          <a:xfrm>
            <a:off x="2082800" y="1498601"/>
            <a:ext cx="1150938" cy="777875"/>
          </a:xfrm>
          <a:prstGeom prst="rect">
            <a:avLst/>
          </a:prstGeom>
          <a:solidFill>
            <a:srgbClr val="3366FF"/>
          </a:solidFill>
          <a:ln w="12700">
            <a:noFill/>
            <a:miter lim="800000"/>
            <a:headEnd type="none" w="sm" len="sm"/>
            <a:tailEnd type="none" w="sm" len="sm"/>
          </a:ln>
        </p:spPr>
        <p:txBody>
          <a:bodyPr wrap="none" anchor="ctr"/>
          <a:lstStyle/>
          <a:p>
            <a:endParaRPr lang="en-IE"/>
          </a:p>
        </p:txBody>
      </p:sp>
      <p:sp>
        <p:nvSpPr>
          <p:cNvPr id="24621" name="AutoShape 41"/>
          <p:cNvSpPr>
            <a:spLocks noChangeArrowheads="1"/>
          </p:cNvSpPr>
          <p:nvPr/>
        </p:nvSpPr>
        <p:spPr bwMode="auto">
          <a:xfrm rot="-10711656">
            <a:off x="1919288" y="1052513"/>
            <a:ext cx="1439862" cy="584200"/>
          </a:xfrm>
          <a:prstGeom prst="triangle">
            <a:avLst>
              <a:gd name="adj" fmla="val 51199"/>
            </a:avLst>
          </a:prstGeom>
          <a:solidFill>
            <a:srgbClr val="3366FF"/>
          </a:solidFill>
          <a:ln w="12700">
            <a:noFill/>
            <a:miter lim="800000"/>
            <a:headEnd type="none" w="sm" len="sm"/>
            <a:tailEnd type="none" w="sm" len="sm"/>
          </a:ln>
        </p:spPr>
        <p:txBody>
          <a:bodyPr wrap="none" anchor="ctr"/>
          <a:lstStyle/>
          <a:p>
            <a:endParaRPr lang="en-IE"/>
          </a:p>
        </p:txBody>
      </p:sp>
      <p:pic>
        <p:nvPicPr>
          <p:cNvPr id="24623" name="Picture 51" descr="matrix_explained068"/>
          <p:cNvPicPr>
            <a:picLocks noChangeAspect="1" noChangeArrowheads="1"/>
          </p:cNvPicPr>
          <p:nvPr/>
        </p:nvPicPr>
        <p:blipFill>
          <a:blip r:embed="rId3" cstate="print"/>
          <a:srcRect/>
          <a:stretch>
            <a:fillRect/>
          </a:stretch>
        </p:blipFill>
        <p:spPr bwMode="auto">
          <a:xfrm>
            <a:off x="3935414" y="5830888"/>
            <a:ext cx="1368425" cy="1027112"/>
          </a:xfrm>
          <a:prstGeom prst="rect">
            <a:avLst/>
          </a:prstGeom>
          <a:noFill/>
          <a:ln w="9525">
            <a:noFill/>
            <a:miter lim="800000"/>
            <a:headEnd/>
            <a:tailEnd/>
          </a:ln>
        </p:spPr>
      </p:pic>
      <p:pic>
        <p:nvPicPr>
          <p:cNvPr id="24624" name="Picture 52" descr="matrix_explained069"/>
          <p:cNvPicPr>
            <a:picLocks noChangeAspect="1" noChangeArrowheads="1"/>
          </p:cNvPicPr>
          <p:nvPr/>
        </p:nvPicPr>
        <p:blipFill>
          <a:blip r:embed="rId4" cstate="print"/>
          <a:srcRect/>
          <a:stretch>
            <a:fillRect/>
          </a:stretch>
        </p:blipFill>
        <p:spPr bwMode="auto">
          <a:xfrm>
            <a:off x="6888164" y="5842000"/>
            <a:ext cx="1354137" cy="1016000"/>
          </a:xfrm>
          <a:prstGeom prst="rect">
            <a:avLst/>
          </a:prstGeom>
          <a:noFill/>
          <a:ln w="9525">
            <a:noFill/>
            <a:miter lim="800000"/>
            <a:headEnd/>
            <a:tailEnd/>
          </a:ln>
        </p:spPr>
      </p:pic>
      <p:pic>
        <p:nvPicPr>
          <p:cNvPr id="24625" name="Picture 55" descr="matrix_explained061"/>
          <p:cNvPicPr>
            <a:picLocks noChangeAspect="1" noChangeArrowheads="1"/>
          </p:cNvPicPr>
          <p:nvPr/>
        </p:nvPicPr>
        <p:blipFill>
          <a:blip r:embed="rId5" cstate="print">
            <a:lum bright="54000" contrast="-54000"/>
          </a:blip>
          <a:srcRect/>
          <a:stretch>
            <a:fillRect/>
          </a:stretch>
        </p:blipFill>
        <p:spPr bwMode="auto">
          <a:xfrm>
            <a:off x="5411789" y="5830888"/>
            <a:ext cx="1368425" cy="1027112"/>
          </a:xfrm>
          <a:prstGeom prst="rect">
            <a:avLst/>
          </a:prstGeom>
          <a:noFill/>
          <a:ln w="9525">
            <a:solidFill>
              <a:schemeClr val="bg1"/>
            </a:solidFill>
            <a:miter lim="800000"/>
            <a:headEnd/>
            <a:tailEnd/>
          </a:ln>
        </p:spPr>
      </p:pic>
      <p:pic>
        <p:nvPicPr>
          <p:cNvPr id="24626" name="Picture 56" descr="matrix_explained067"/>
          <p:cNvPicPr>
            <a:picLocks noChangeAspect="1" noChangeArrowheads="1"/>
          </p:cNvPicPr>
          <p:nvPr/>
        </p:nvPicPr>
        <p:blipFill>
          <a:blip r:embed="rId6" cstate="print">
            <a:lum bright="54000" contrast="-54000"/>
          </a:blip>
          <a:srcRect/>
          <a:stretch>
            <a:fillRect/>
          </a:stretch>
        </p:blipFill>
        <p:spPr bwMode="auto">
          <a:xfrm>
            <a:off x="2495551" y="5830888"/>
            <a:ext cx="1368425" cy="1027112"/>
          </a:xfrm>
          <a:prstGeom prst="rect">
            <a:avLst/>
          </a:prstGeom>
          <a:noFill/>
          <a:ln w="9525">
            <a:solidFill>
              <a:schemeClr val="bg1"/>
            </a:solidFill>
            <a:miter lim="800000"/>
            <a:headEnd/>
            <a:tailEnd/>
          </a:ln>
        </p:spPr>
      </p:pic>
      <p:pic>
        <p:nvPicPr>
          <p:cNvPr id="24627" name="Picture 59" descr="matrix_explained070"/>
          <p:cNvPicPr>
            <a:picLocks noChangeAspect="1" noChangeArrowheads="1"/>
          </p:cNvPicPr>
          <p:nvPr/>
        </p:nvPicPr>
        <p:blipFill>
          <a:blip r:embed="rId7" cstate="print">
            <a:lum bright="54000" contrast="-54000"/>
          </a:blip>
          <a:srcRect/>
          <a:stretch>
            <a:fillRect/>
          </a:stretch>
        </p:blipFill>
        <p:spPr bwMode="auto">
          <a:xfrm>
            <a:off x="8401050" y="5832476"/>
            <a:ext cx="1366838" cy="1025525"/>
          </a:xfrm>
          <a:prstGeom prst="rect">
            <a:avLst/>
          </a:prstGeom>
          <a:noFill/>
          <a:ln w="9525">
            <a:solidFill>
              <a:schemeClr val="bg1"/>
            </a:solidFill>
            <a:miter lim="800000"/>
            <a:headEnd/>
            <a:tailEnd/>
          </a:ln>
        </p:spPr>
      </p:pic>
      <p:sp>
        <p:nvSpPr>
          <p:cNvPr id="2" name="Text Box 50">
            <a:extLst>
              <a:ext uri="{FF2B5EF4-FFF2-40B4-BE49-F238E27FC236}">
                <a16:creationId xmlns:a16="http://schemas.microsoft.com/office/drawing/2014/main" id="{D643643C-C25E-1F27-F52B-92D78EEE2FBF}"/>
              </a:ext>
            </a:extLst>
          </p:cNvPr>
          <p:cNvSpPr txBox="1">
            <a:spLocks noChangeArrowheads="1"/>
          </p:cNvSpPr>
          <p:nvPr/>
        </p:nvSpPr>
        <p:spPr bwMode="auto">
          <a:xfrm>
            <a:off x="5715000" y="305633"/>
            <a:ext cx="4179221" cy="369332"/>
          </a:xfrm>
          <a:prstGeom prst="rect">
            <a:avLst/>
          </a:prstGeom>
          <a:noFill/>
          <a:ln w="9525">
            <a:noFill/>
            <a:miter lim="800000"/>
            <a:headEnd/>
            <a:tailEnd/>
          </a:ln>
        </p:spPr>
        <p:txBody>
          <a:bodyPr wrap="none">
            <a:spAutoFit/>
          </a:bodyPr>
          <a:lstStyle/>
          <a:p>
            <a:r>
              <a:rPr lang="en-GB" dirty="0">
                <a:solidFill>
                  <a:srgbClr val="C70A6D"/>
                </a:solidFill>
              </a:rPr>
              <a:t>Need more information about the motion!</a:t>
            </a:r>
            <a:endParaRPr lang="en-US" dirty="0">
              <a:solidFill>
                <a:srgbClr val="C70A6D"/>
              </a:solidFill>
            </a:endParaRPr>
          </a:p>
        </p:txBody>
      </p:sp>
    </p:spTree>
    <p:extLst>
      <p:ext uri="{BB962C8B-B14F-4D97-AF65-F5344CB8AC3E}">
        <p14:creationId xmlns:p14="http://schemas.microsoft.com/office/powerpoint/2010/main" val="416419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21"/>
                                        </p:tgtEl>
                                        <p:attrNameLst>
                                          <p:attrName>style.visibility</p:attrName>
                                        </p:attrNameLst>
                                      </p:cBhvr>
                                      <p:to>
                                        <p:strVal val="visible"/>
                                      </p:to>
                                    </p:set>
                                    <p:animEffect transition="in" filter="fade">
                                      <p:cBhvr>
                                        <p:cTn id="7" dur="1000"/>
                                        <p:tgtEl>
                                          <p:spTgt spid="256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19"/>
                                        </p:tgtEl>
                                        <p:attrNameLst>
                                          <p:attrName>style.visibility</p:attrName>
                                        </p:attrNameLst>
                                      </p:cBhvr>
                                      <p:to>
                                        <p:strVal val="visible"/>
                                      </p:to>
                                    </p:set>
                                    <p:animEffect transition="in" filter="fade">
                                      <p:cBhvr>
                                        <p:cTn id="10" dur="1000"/>
                                        <p:tgtEl>
                                          <p:spTgt spid="256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625"/>
                                        </p:tgtEl>
                                        <p:attrNameLst>
                                          <p:attrName>style.visibility</p:attrName>
                                        </p:attrNameLst>
                                      </p:cBhvr>
                                      <p:to>
                                        <p:strVal val="visible"/>
                                      </p:to>
                                    </p:set>
                                    <p:animEffect transition="in" filter="fade">
                                      <p:cBhvr>
                                        <p:cTn id="13" dur="1000"/>
                                        <p:tgtEl>
                                          <p:spTgt spid="256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622"/>
                                        </p:tgtEl>
                                        <p:attrNameLst>
                                          <p:attrName>style.visibility</p:attrName>
                                        </p:attrNameLst>
                                      </p:cBhvr>
                                      <p:to>
                                        <p:strVal val="visible"/>
                                      </p:to>
                                    </p:set>
                                    <p:animEffect transition="in" filter="fade">
                                      <p:cBhvr>
                                        <p:cTn id="16" dur="1000"/>
                                        <p:tgtEl>
                                          <p:spTgt spid="256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624"/>
                                        </p:tgtEl>
                                        <p:attrNameLst>
                                          <p:attrName>style.visibility</p:attrName>
                                        </p:attrNameLst>
                                      </p:cBhvr>
                                      <p:to>
                                        <p:strVal val="visible"/>
                                      </p:to>
                                    </p:set>
                                    <p:animEffect transition="in" filter="fade">
                                      <p:cBhvr>
                                        <p:cTn id="19" dur="1000"/>
                                        <p:tgtEl>
                                          <p:spTgt spid="256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620"/>
                                        </p:tgtEl>
                                        <p:attrNameLst>
                                          <p:attrName>style.visibility</p:attrName>
                                        </p:attrNameLst>
                                      </p:cBhvr>
                                      <p:to>
                                        <p:strVal val="visible"/>
                                      </p:to>
                                    </p:set>
                                    <p:animEffect transition="in" filter="fade">
                                      <p:cBhvr>
                                        <p:cTn id="22" dur="1000"/>
                                        <p:tgtEl>
                                          <p:spTgt spid="256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618"/>
                                        </p:tgtEl>
                                        <p:attrNameLst>
                                          <p:attrName>style.visibility</p:attrName>
                                        </p:attrNameLst>
                                      </p:cBhvr>
                                      <p:to>
                                        <p:strVal val="visible"/>
                                      </p:to>
                                    </p:set>
                                    <p:animEffect transition="in" filter="fade">
                                      <p:cBhvr>
                                        <p:cTn id="25" dur="1000"/>
                                        <p:tgtEl>
                                          <p:spTgt spid="256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623"/>
                                        </p:tgtEl>
                                        <p:attrNameLst>
                                          <p:attrName>style.visibility</p:attrName>
                                        </p:attrNameLst>
                                      </p:cBhvr>
                                      <p:to>
                                        <p:strVal val="visible"/>
                                      </p:to>
                                    </p:set>
                                    <p:animEffect transition="in" filter="fade">
                                      <p:cBhvr>
                                        <p:cTn id="28" dur="1000"/>
                                        <p:tgtEl>
                                          <p:spTgt spid="256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630"/>
                                        </p:tgtEl>
                                        <p:attrNameLst>
                                          <p:attrName>style.visibility</p:attrName>
                                        </p:attrNameLst>
                                      </p:cBhvr>
                                      <p:to>
                                        <p:strVal val="visible"/>
                                      </p:to>
                                    </p:set>
                                    <p:animEffect transition="in" filter="fade">
                                      <p:cBhvr>
                                        <p:cTn id="31" dur="1000"/>
                                        <p:tgtEl>
                                          <p:spTgt spid="256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626"/>
                                        </p:tgtEl>
                                        <p:attrNameLst>
                                          <p:attrName>style.visibility</p:attrName>
                                        </p:attrNameLst>
                                      </p:cBhvr>
                                      <p:to>
                                        <p:strVal val="visible"/>
                                      </p:to>
                                    </p:set>
                                    <p:animEffect transition="in" filter="fade">
                                      <p:cBhvr>
                                        <p:cTn id="34" dur="1000"/>
                                        <p:tgtEl>
                                          <p:spTgt spid="256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628"/>
                                        </p:tgtEl>
                                        <p:attrNameLst>
                                          <p:attrName>style.visibility</p:attrName>
                                        </p:attrNameLst>
                                      </p:cBhvr>
                                      <p:to>
                                        <p:strVal val="visible"/>
                                      </p:to>
                                    </p:set>
                                    <p:animEffect transition="in" filter="fade">
                                      <p:cBhvr>
                                        <p:cTn id="37" dur="1000"/>
                                        <p:tgtEl>
                                          <p:spTgt spid="256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629"/>
                                        </p:tgtEl>
                                        <p:attrNameLst>
                                          <p:attrName>style.visibility</p:attrName>
                                        </p:attrNameLst>
                                      </p:cBhvr>
                                      <p:to>
                                        <p:strVal val="visible"/>
                                      </p:to>
                                    </p:set>
                                    <p:animEffect transition="in" filter="fade">
                                      <p:cBhvr>
                                        <p:cTn id="40" dur="1000"/>
                                        <p:tgtEl>
                                          <p:spTgt spid="256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627"/>
                                        </p:tgtEl>
                                        <p:attrNameLst>
                                          <p:attrName>style.visibility</p:attrName>
                                        </p:attrNameLst>
                                      </p:cBhvr>
                                      <p:to>
                                        <p:strVal val="visible"/>
                                      </p:to>
                                    </p:set>
                                    <p:animEffect transition="in" filter="fade">
                                      <p:cBhvr>
                                        <p:cTn id="43" dur="1000"/>
                                        <p:tgtEl>
                                          <p:spTgt spid="256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631"/>
                                        </p:tgtEl>
                                        <p:attrNameLst>
                                          <p:attrName>style.visibility</p:attrName>
                                        </p:attrNameLst>
                                      </p:cBhvr>
                                      <p:to>
                                        <p:strVal val="visible"/>
                                      </p:to>
                                    </p:set>
                                    <p:animEffect transition="in" filter="fade">
                                      <p:cBhvr>
                                        <p:cTn id="46" dur="1000"/>
                                        <p:tgtEl>
                                          <p:spTgt spid="25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8" grpId="0" animBg="1"/>
      <p:bldP spid="25619" grpId="0" animBg="1"/>
      <p:bldP spid="25620" grpId="0" animBg="1"/>
      <p:bldP spid="25621" grpId="0" animBg="1"/>
      <p:bldP spid="25622" grpId="0" animBg="1"/>
      <p:bldP spid="25623" grpId="0" animBg="1"/>
      <p:bldP spid="25624" grpId="0" animBg="1"/>
      <p:bldP spid="25625" grpId="0" animBg="1"/>
      <p:bldP spid="25626" grpId="0" animBg="1"/>
      <p:bldP spid="25627" grpId="0" animBg="1"/>
      <p:bldP spid="25628" grpId="0" animBg="1"/>
      <p:bldP spid="25629" grpId="0" animBg="1"/>
      <p:bldP spid="25630" grpId="0" animBg="1"/>
      <p:bldP spid="256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7321550" y="1963738"/>
            <a:ext cx="139700" cy="3340100"/>
          </a:xfrm>
          <a:prstGeom prst="rect">
            <a:avLst/>
          </a:prstGeom>
          <a:solidFill>
            <a:srgbClr val="B2B2B2"/>
          </a:solidFill>
          <a:ln w="12700">
            <a:solidFill>
              <a:srgbClr val="B2B2B2"/>
            </a:solidFill>
            <a:miter lim="800000"/>
            <a:headEnd/>
            <a:tailEnd/>
          </a:ln>
        </p:spPr>
        <p:txBody>
          <a:bodyPr wrap="none" anchor="ctr"/>
          <a:lstStyle/>
          <a:p>
            <a:endParaRPr lang="en-IE"/>
          </a:p>
        </p:txBody>
      </p:sp>
      <p:sp>
        <p:nvSpPr>
          <p:cNvPr id="26627" name="Rectangle 4"/>
          <p:cNvSpPr>
            <a:spLocks noChangeArrowheads="1"/>
          </p:cNvSpPr>
          <p:nvPr/>
        </p:nvSpPr>
        <p:spPr bwMode="auto">
          <a:xfrm>
            <a:off x="5873750" y="1963738"/>
            <a:ext cx="139700" cy="3340100"/>
          </a:xfrm>
          <a:prstGeom prst="rect">
            <a:avLst/>
          </a:prstGeom>
          <a:solidFill>
            <a:schemeClr val="accent1"/>
          </a:solidFill>
          <a:ln w="12700">
            <a:solidFill>
              <a:schemeClr val="tx1"/>
            </a:solidFill>
            <a:miter lim="800000"/>
            <a:headEnd/>
            <a:tailEnd/>
          </a:ln>
        </p:spPr>
        <p:txBody>
          <a:bodyPr wrap="none" anchor="ctr"/>
          <a:lstStyle/>
          <a:p>
            <a:endParaRPr lang="en-IE"/>
          </a:p>
        </p:txBody>
      </p:sp>
      <p:sp>
        <p:nvSpPr>
          <p:cNvPr id="26628" name="Rectangle 6"/>
          <p:cNvSpPr>
            <a:spLocks noChangeArrowheads="1"/>
          </p:cNvSpPr>
          <p:nvPr/>
        </p:nvSpPr>
        <p:spPr bwMode="auto">
          <a:xfrm>
            <a:off x="8769350" y="1963738"/>
            <a:ext cx="139700" cy="3340100"/>
          </a:xfrm>
          <a:prstGeom prst="rect">
            <a:avLst/>
          </a:prstGeom>
          <a:solidFill>
            <a:schemeClr val="accent1"/>
          </a:solidFill>
          <a:ln w="12700">
            <a:solidFill>
              <a:schemeClr val="tx1"/>
            </a:solidFill>
            <a:miter lim="800000"/>
            <a:headEnd/>
            <a:tailEnd/>
          </a:ln>
        </p:spPr>
        <p:txBody>
          <a:bodyPr wrap="none" anchor="ctr"/>
          <a:lstStyle/>
          <a:p>
            <a:endParaRPr lang="en-IE"/>
          </a:p>
        </p:txBody>
      </p:sp>
      <p:sp>
        <p:nvSpPr>
          <p:cNvPr id="26629" name="Rectangle 13"/>
          <p:cNvSpPr>
            <a:spLocks noChangeArrowheads="1"/>
          </p:cNvSpPr>
          <p:nvPr/>
        </p:nvSpPr>
        <p:spPr bwMode="auto">
          <a:xfrm>
            <a:off x="5721350" y="2916238"/>
            <a:ext cx="444500" cy="825500"/>
          </a:xfrm>
          <a:prstGeom prst="rect">
            <a:avLst/>
          </a:prstGeom>
          <a:solidFill>
            <a:schemeClr val="folHlink"/>
          </a:solidFill>
          <a:ln w="12700">
            <a:solidFill>
              <a:schemeClr val="bg1"/>
            </a:solidFill>
            <a:miter lim="800000"/>
            <a:headEnd/>
            <a:tailEnd/>
          </a:ln>
        </p:spPr>
        <p:txBody>
          <a:bodyPr wrap="none" anchor="ctr"/>
          <a:lstStyle/>
          <a:p>
            <a:endParaRPr lang="en-IE"/>
          </a:p>
        </p:txBody>
      </p:sp>
      <p:sp>
        <p:nvSpPr>
          <p:cNvPr id="26630" name="Rectangle 15"/>
          <p:cNvSpPr>
            <a:spLocks noChangeArrowheads="1"/>
          </p:cNvSpPr>
          <p:nvPr/>
        </p:nvSpPr>
        <p:spPr bwMode="auto">
          <a:xfrm>
            <a:off x="8616950" y="3716338"/>
            <a:ext cx="444500" cy="825500"/>
          </a:xfrm>
          <a:prstGeom prst="rect">
            <a:avLst/>
          </a:prstGeom>
          <a:solidFill>
            <a:schemeClr val="folHlink"/>
          </a:solidFill>
          <a:ln w="12700">
            <a:solidFill>
              <a:schemeClr val="bg1"/>
            </a:solidFill>
            <a:miter lim="800000"/>
            <a:headEnd/>
            <a:tailEnd/>
          </a:ln>
        </p:spPr>
        <p:txBody>
          <a:bodyPr wrap="none" anchor="ctr"/>
          <a:lstStyle/>
          <a:p>
            <a:endParaRPr lang="en-IE"/>
          </a:p>
        </p:txBody>
      </p:sp>
      <p:sp>
        <p:nvSpPr>
          <p:cNvPr id="26631" name="Line 17"/>
          <p:cNvSpPr>
            <a:spLocks noChangeShapeType="1"/>
          </p:cNvSpPr>
          <p:nvPr/>
        </p:nvSpPr>
        <p:spPr bwMode="auto">
          <a:xfrm>
            <a:off x="7467600" y="2414588"/>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6632" name="Line 18"/>
          <p:cNvSpPr>
            <a:spLocks noChangeShapeType="1"/>
          </p:cNvSpPr>
          <p:nvPr/>
        </p:nvSpPr>
        <p:spPr bwMode="auto">
          <a:xfrm>
            <a:off x="8991600" y="2414588"/>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6633" name="Line 19"/>
          <p:cNvSpPr>
            <a:spLocks noChangeShapeType="1"/>
          </p:cNvSpPr>
          <p:nvPr/>
        </p:nvSpPr>
        <p:spPr bwMode="auto">
          <a:xfrm>
            <a:off x="7467600" y="3024188"/>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6634" name="Line 20"/>
          <p:cNvSpPr>
            <a:spLocks noChangeShapeType="1"/>
          </p:cNvSpPr>
          <p:nvPr/>
        </p:nvSpPr>
        <p:spPr bwMode="auto">
          <a:xfrm>
            <a:off x="8991600" y="3024188"/>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6635" name="Line 21"/>
          <p:cNvSpPr>
            <a:spLocks noChangeShapeType="1"/>
          </p:cNvSpPr>
          <p:nvPr/>
        </p:nvSpPr>
        <p:spPr bwMode="auto">
          <a:xfrm>
            <a:off x="8991600" y="5081588"/>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6636" name="Line 22"/>
          <p:cNvSpPr>
            <a:spLocks noChangeShapeType="1"/>
          </p:cNvSpPr>
          <p:nvPr/>
        </p:nvSpPr>
        <p:spPr bwMode="auto">
          <a:xfrm>
            <a:off x="7467600" y="5081588"/>
            <a:ext cx="1219200" cy="0"/>
          </a:xfrm>
          <a:prstGeom prst="line">
            <a:avLst/>
          </a:prstGeom>
          <a:noFill/>
          <a:ln w="50800">
            <a:solidFill>
              <a:srgbClr val="FF66CC"/>
            </a:solidFill>
            <a:round/>
            <a:headEnd type="none" w="sm" len="sm"/>
            <a:tailEnd type="stealth" w="med" len="lg"/>
          </a:ln>
        </p:spPr>
        <p:txBody>
          <a:bodyPr/>
          <a:lstStyle/>
          <a:p>
            <a:endParaRPr lang="en-IE"/>
          </a:p>
        </p:txBody>
      </p:sp>
      <p:sp>
        <p:nvSpPr>
          <p:cNvPr id="26637" name="Line 23"/>
          <p:cNvSpPr>
            <a:spLocks noChangeShapeType="1"/>
          </p:cNvSpPr>
          <p:nvPr/>
        </p:nvSpPr>
        <p:spPr bwMode="auto">
          <a:xfrm>
            <a:off x="7696200" y="3709988"/>
            <a:ext cx="838200" cy="304800"/>
          </a:xfrm>
          <a:prstGeom prst="line">
            <a:avLst/>
          </a:prstGeom>
          <a:noFill/>
          <a:ln w="50800">
            <a:solidFill>
              <a:srgbClr val="FF66CC"/>
            </a:solidFill>
            <a:round/>
            <a:headEnd type="none" w="sm" len="sm"/>
            <a:tailEnd type="stealth" w="med" len="lg"/>
          </a:ln>
        </p:spPr>
        <p:txBody>
          <a:bodyPr/>
          <a:lstStyle/>
          <a:p>
            <a:endParaRPr lang="en-IE"/>
          </a:p>
        </p:txBody>
      </p:sp>
      <p:sp>
        <p:nvSpPr>
          <p:cNvPr id="26638" name="Line 24"/>
          <p:cNvSpPr>
            <a:spLocks noChangeShapeType="1"/>
          </p:cNvSpPr>
          <p:nvPr/>
        </p:nvSpPr>
        <p:spPr bwMode="auto">
          <a:xfrm>
            <a:off x="9220200" y="4243388"/>
            <a:ext cx="838200" cy="304800"/>
          </a:xfrm>
          <a:prstGeom prst="line">
            <a:avLst/>
          </a:prstGeom>
          <a:noFill/>
          <a:ln w="50800">
            <a:solidFill>
              <a:srgbClr val="FF66CC"/>
            </a:solidFill>
            <a:round/>
            <a:headEnd type="none" w="sm" len="sm"/>
            <a:tailEnd type="stealth" w="med" len="lg"/>
          </a:ln>
        </p:spPr>
        <p:txBody>
          <a:bodyPr/>
          <a:lstStyle/>
          <a:p>
            <a:endParaRPr lang="en-IE"/>
          </a:p>
        </p:txBody>
      </p:sp>
      <p:sp>
        <p:nvSpPr>
          <p:cNvPr id="26639" name="Line 25"/>
          <p:cNvSpPr>
            <a:spLocks noChangeShapeType="1"/>
          </p:cNvSpPr>
          <p:nvPr/>
        </p:nvSpPr>
        <p:spPr bwMode="auto">
          <a:xfrm>
            <a:off x="6248400" y="3328988"/>
            <a:ext cx="838200" cy="304800"/>
          </a:xfrm>
          <a:prstGeom prst="line">
            <a:avLst/>
          </a:prstGeom>
          <a:noFill/>
          <a:ln w="50800">
            <a:solidFill>
              <a:srgbClr val="99CCFF"/>
            </a:solidFill>
            <a:round/>
            <a:headEnd type="stealth" w="med" len="lg"/>
            <a:tailEnd type="none" w="sm" len="sm"/>
          </a:ln>
        </p:spPr>
        <p:txBody>
          <a:bodyPr/>
          <a:lstStyle/>
          <a:p>
            <a:endParaRPr lang="en-IE"/>
          </a:p>
        </p:txBody>
      </p:sp>
      <p:sp>
        <p:nvSpPr>
          <p:cNvPr id="26640" name="Line 26"/>
          <p:cNvSpPr>
            <a:spLocks noChangeShapeType="1"/>
          </p:cNvSpPr>
          <p:nvPr/>
        </p:nvSpPr>
        <p:spPr bwMode="auto">
          <a:xfrm>
            <a:off x="4800600" y="2871788"/>
            <a:ext cx="838200" cy="304800"/>
          </a:xfrm>
          <a:prstGeom prst="line">
            <a:avLst/>
          </a:prstGeom>
          <a:noFill/>
          <a:ln w="50800">
            <a:solidFill>
              <a:srgbClr val="99CCFF"/>
            </a:solidFill>
            <a:round/>
            <a:headEnd type="stealth" w="med" len="lg"/>
            <a:tailEnd type="none" w="sm" len="sm"/>
          </a:ln>
        </p:spPr>
        <p:txBody>
          <a:bodyPr/>
          <a:lstStyle/>
          <a:p>
            <a:endParaRPr lang="en-IE"/>
          </a:p>
        </p:txBody>
      </p:sp>
      <p:sp>
        <p:nvSpPr>
          <p:cNvPr id="26641" name="Line 27"/>
          <p:cNvSpPr>
            <a:spLocks noChangeShapeType="1"/>
          </p:cNvSpPr>
          <p:nvPr/>
        </p:nvSpPr>
        <p:spPr bwMode="auto">
          <a:xfrm>
            <a:off x="6019800" y="2414588"/>
            <a:ext cx="1219200" cy="0"/>
          </a:xfrm>
          <a:prstGeom prst="line">
            <a:avLst/>
          </a:prstGeom>
          <a:noFill/>
          <a:ln w="50800">
            <a:solidFill>
              <a:srgbClr val="99CCFF"/>
            </a:solidFill>
            <a:round/>
            <a:headEnd type="stealth" w="med" len="lg"/>
            <a:tailEnd type="none" w="sm" len="sm"/>
          </a:ln>
        </p:spPr>
        <p:txBody>
          <a:bodyPr/>
          <a:lstStyle/>
          <a:p>
            <a:endParaRPr lang="en-IE"/>
          </a:p>
        </p:txBody>
      </p:sp>
      <p:sp>
        <p:nvSpPr>
          <p:cNvPr id="26642" name="Line 28"/>
          <p:cNvSpPr>
            <a:spLocks noChangeShapeType="1"/>
          </p:cNvSpPr>
          <p:nvPr/>
        </p:nvSpPr>
        <p:spPr bwMode="auto">
          <a:xfrm>
            <a:off x="4572000" y="2414588"/>
            <a:ext cx="1219200" cy="0"/>
          </a:xfrm>
          <a:prstGeom prst="line">
            <a:avLst/>
          </a:prstGeom>
          <a:noFill/>
          <a:ln w="50800">
            <a:solidFill>
              <a:srgbClr val="99CCFF"/>
            </a:solidFill>
            <a:round/>
            <a:headEnd type="stealth" w="med" len="lg"/>
            <a:tailEnd type="none" w="sm" len="sm"/>
          </a:ln>
        </p:spPr>
        <p:txBody>
          <a:bodyPr/>
          <a:lstStyle/>
          <a:p>
            <a:endParaRPr lang="en-IE"/>
          </a:p>
        </p:txBody>
      </p:sp>
      <p:sp>
        <p:nvSpPr>
          <p:cNvPr id="26643" name="Line 29"/>
          <p:cNvSpPr>
            <a:spLocks noChangeShapeType="1"/>
          </p:cNvSpPr>
          <p:nvPr/>
        </p:nvSpPr>
        <p:spPr bwMode="auto">
          <a:xfrm>
            <a:off x="6019800" y="5081588"/>
            <a:ext cx="1219200" cy="0"/>
          </a:xfrm>
          <a:prstGeom prst="line">
            <a:avLst/>
          </a:prstGeom>
          <a:noFill/>
          <a:ln w="50800">
            <a:solidFill>
              <a:srgbClr val="99CCFF"/>
            </a:solidFill>
            <a:round/>
            <a:headEnd type="stealth" w="med" len="lg"/>
            <a:tailEnd type="none" w="sm" len="sm"/>
          </a:ln>
        </p:spPr>
        <p:txBody>
          <a:bodyPr/>
          <a:lstStyle/>
          <a:p>
            <a:endParaRPr lang="en-IE"/>
          </a:p>
        </p:txBody>
      </p:sp>
      <p:sp>
        <p:nvSpPr>
          <p:cNvPr id="26644" name="Line 30"/>
          <p:cNvSpPr>
            <a:spLocks noChangeShapeType="1"/>
          </p:cNvSpPr>
          <p:nvPr/>
        </p:nvSpPr>
        <p:spPr bwMode="auto">
          <a:xfrm>
            <a:off x="4572000" y="5081588"/>
            <a:ext cx="1219200" cy="0"/>
          </a:xfrm>
          <a:prstGeom prst="line">
            <a:avLst/>
          </a:prstGeom>
          <a:noFill/>
          <a:ln w="50800">
            <a:solidFill>
              <a:srgbClr val="99CCFF"/>
            </a:solidFill>
            <a:round/>
            <a:headEnd type="stealth" w="med" len="lg"/>
            <a:tailEnd type="none" w="sm" len="sm"/>
          </a:ln>
        </p:spPr>
        <p:txBody>
          <a:bodyPr/>
          <a:lstStyle/>
          <a:p>
            <a:endParaRPr lang="en-IE"/>
          </a:p>
        </p:txBody>
      </p:sp>
      <p:sp>
        <p:nvSpPr>
          <p:cNvPr id="22576" name="Text Box 48"/>
          <p:cNvSpPr txBox="1">
            <a:spLocks noChangeArrowheads="1"/>
          </p:cNvSpPr>
          <p:nvPr/>
        </p:nvSpPr>
        <p:spPr bwMode="auto">
          <a:xfrm>
            <a:off x="1703388" y="5661026"/>
            <a:ext cx="4182876" cy="830997"/>
          </a:xfrm>
          <a:prstGeom prst="rect">
            <a:avLst/>
          </a:prstGeom>
          <a:noFill/>
          <a:ln w="9525">
            <a:noFill/>
            <a:miter lim="800000"/>
            <a:headEnd/>
            <a:tailEnd/>
          </a:ln>
        </p:spPr>
        <p:txBody>
          <a:bodyPr wrap="none">
            <a:spAutoFit/>
          </a:bodyPr>
          <a:lstStyle/>
          <a:p>
            <a:r>
              <a:rPr lang="en-GB" sz="2400" b="1" dirty="0">
                <a:solidFill>
                  <a:srgbClr val="0070C0"/>
                </a:solidFill>
              </a:rPr>
              <a:t>When things move</a:t>
            </a:r>
          </a:p>
          <a:p>
            <a:r>
              <a:rPr lang="en-GB" sz="2400" b="1" dirty="0">
                <a:solidFill>
                  <a:srgbClr val="0070C0"/>
                </a:solidFill>
              </a:rPr>
              <a:t>They don’t change colour much</a:t>
            </a:r>
            <a:endParaRPr lang="en-US" sz="2400" b="1" dirty="0">
              <a:solidFill>
                <a:srgbClr val="0070C0"/>
              </a:solidFill>
            </a:endParaRPr>
          </a:p>
        </p:txBody>
      </p:sp>
      <p:sp>
        <p:nvSpPr>
          <p:cNvPr id="22577" name="Text Box 49"/>
          <p:cNvSpPr txBox="1">
            <a:spLocks noChangeArrowheads="1"/>
          </p:cNvSpPr>
          <p:nvPr/>
        </p:nvSpPr>
        <p:spPr bwMode="auto">
          <a:xfrm>
            <a:off x="1774825" y="2724151"/>
            <a:ext cx="2736850" cy="1200329"/>
          </a:xfrm>
          <a:prstGeom prst="rect">
            <a:avLst/>
          </a:prstGeom>
          <a:noFill/>
          <a:ln w="9525">
            <a:noFill/>
            <a:miter lim="800000"/>
            <a:headEnd/>
            <a:tailEnd/>
          </a:ln>
        </p:spPr>
        <p:txBody>
          <a:bodyPr>
            <a:spAutoFit/>
          </a:bodyPr>
          <a:lstStyle/>
          <a:p>
            <a:r>
              <a:rPr lang="en-GB" sz="2400" b="1" dirty="0">
                <a:solidFill>
                  <a:srgbClr val="0070C0"/>
                </a:solidFill>
              </a:rPr>
              <a:t>The cameras always cause smooth movement</a:t>
            </a:r>
          </a:p>
        </p:txBody>
      </p:sp>
      <p:sp>
        <p:nvSpPr>
          <p:cNvPr id="24" name="Title 23"/>
          <p:cNvSpPr>
            <a:spLocks noGrp="1"/>
          </p:cNvSpPr>
          <p:nvPr>
            <p:ph type="title"/>
          </p:nvPr>
        </p:nvSpPr>
        <p:spPr>
          <a:xfrm>
            <a:off x="2135560" y="332656"/>
            <a:ext cx="8229600" cy="1143000"/>
          </a:xfrm>
        </p:spPr>
        <p:txBody>
          <a:bodyPr/>
          <a:lstStyle/>
          <a:p>
            <a:pPr marL="54864">
              <a:defRPr/>
            </a:pPr>
            <a:r>
              <a:rPr lang="en-IE" dirty="0"/>
              <a:t>Some observations that help</a:t>
            </a:r>
          </a:p>
        </p:txBody>
      </p:sp>
    </p:spTree>
    <p:extLst>
      <p:ext uri="{BB962C8B-B14F-4D97-AF65-F5344CB8AC3E}">
        <p14:creationId xmlns:p14="http://schemas.microsoft.com/office/powerpoint/2010/main" val="381057630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76" grpId="0"/>
      <p:bldP spid="2257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 Time : Mathematical modelling</a:t>
            </a:r>
          </a:p>
        </p:txBody>
      </p:sp>
      <p:graphicFrame>
        <p:nvGraphicFramePr>
          <p:cNvPr id="6" name="Object 5"/>
          <p:cNvGraphicFramePr>
            <a:graphicFrameLocks noChangeAspect="1"/>
          </p:cNvGraphicFramePr>
          <p:nvPr>
            <p:extLst>
              <p:ext uri="{D42A27DB-BD31-4B8C-83A1-F6EECF244321}">
                <p14:modId xmlns:p14="http://schemas.microsoft.com/office/powerpoint/2010/main" val="3547777127"/>
              </p:ext>
            </p:extLst>
          </p:nvPr>
        </p:nvGraphicFramePr>
        <p:xfrm>
          <a:off x="3724275" y="4953000"/>
          <a:ext cx="4510088" cy="654050"/>
        </p:xfrm>
        <a:graphic>
          <a:graphicData uri="http://schemas.openxmlformats.org/presentationml/2006/ole">
            <mc:AlternateContent xmlns:mc="http://schemas.openxmlformats.org/markup-compatibility/2006">
              <mc:Choice xmlns:v="urn:schemas-microsoft-com:vml" Requires="v">
                <p:oleObj name="Equation" r:id="rId2" imgW="1574640" imgH="228600" progId="Equation.3">
                  <p:embed/>
                </p:oleObj>
              </mc:Choice>
              <mc:Fallback>
                <p:oleObj name="Equation" r:id="rId2" imgW="1574640" imgH="228600" progId="Equation.3">
                  <p:embed/>
                  <p:pic>
                    <p:nvPicPr>
                      <p:cNvPr id="6" name="Object 5"/>
                      <p:cNvPicPr/>
                      <p:nvPr/>
                    </p:nvPicPr>
                    <p:blipFill>
                      <a:blip r:embed="rId3"/>
                      <a:stretch>
                        <a:fillRect/>
                      </a:stretch>
                    </p:blipFill>
                    <p:spPr>
                      <a:xfrm>
                        <a:off x="3724275" y="4953000"/>
                        <a:ext cx="4510088" cy="654050"/>
                      </a:xfrm>
                      <a:prstGeom prst="rect">
                        <a:avLst/>
                      </a:prstGeom>
                    </p:spPr>
                  </p:pic>
                </p:oleObj>
              </mc:Fallback>
            </mc:AlternateContent>
          </a:graphicData>
        </a:graphic>
      </p:graphicFrame>
      <p:sp>
        <p:nvSpPr>
          <p:cNvPr id="24" name="Rectangle 5"/>
          <p:cNvSpPr>
            <a:spLocks noChangeArrowheads="1"/>
          </p:cNvSpPr>
          <p:nvPr/>
        </p:nvSpPr>
        <p:spPr bwMode="auto">
          <a:xfrm>
            <a:off x="3715915" y="2060576"/>
            <a:ext cx="358775" cy="36036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6"/>
          <p:cNvSpPr>
            <a:spLocks noChangeArrowheads="1"/>
          </p:cNvSpPr>
          <p:nvPr/>
        </p:nvSpPr>
        <p:spPr bwMode="auto">
          <a:xfrm>
            <a:off x="3715914" y="2420939"/>
            <a:ext cx="358775" cy="360363"/>
          </a:xfrm>
          <a:prstGeom prst="rect">
            <a:avLst/>
          </a:prstGeom>
          <a:solidFill>
            <a:srgbClr val="33CC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7"/>
          <p:cNvSpPr>
            <a:spLocks noChangeArrowheads="1"/>
          </p:cNvSpPr>
          <p:nvPr/>
        </p:nvSpPr>
        <p:spPr bwMode="auto">
          <a:xfrm>
            <a:off x="3715914" y="2779714"/>
            <a:ext cx="358775" cy="360363"/>
          </a:xfrm>
          <a:prstGeom prst="rect">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8"/>
          <p:cNvSpPr>
            <a:spLocks noChangeArrowheads="1"/>
          </p:cNvSpPr>
          <p:nvPr/>
        </p:nvSpPr>
        <p:spPr bwMode="auto">
          <a:xfrm>
            <a:off x="3715914" y="3140076"/>
            <a:ext cx="358775" cy="360363"/>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9"/>
          <p:cNvSpPr>
            <a:spLocks noChangeArrowheads="1"/>
          </p:cNvSpPr>
          <p:nvPr/>
        </p:nvSpPr>
        <p:spPr bwMode="auto">
          <a:xfrm>
            <a:off x="3715914" y="3500439"/>
            <a:ext cx="358775" cy="360363"/>
          </a:xfrm>
          <a:prstGeom prst="rect">
            <a:avLst/>
          </a:prstGeom>
          <a:solidFill>
            <a:srgbClr val="FF66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0"/>
          <p:cNvSpPr>
            <a:spLocks noChangeArrowheads="1"/>
          </p:cNvSpPr>
          <p:nvPr/>
        </p:nvSpPr>
        <p:spPr bwMode="auto">
          <a:xfrm>
            <a:off x="3715914" y="3860801"/>
            <a:ext cx="358775" cy="360363"/>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11"/>
          <p:cNvSpPr>
            <a:spLocks noChangeArrowheads="1"/>
          </p:cNvSpPr>
          <p:nvPr/>
        </p:nvSpPr>
        <p:spPr bwMode="auto">
          <a:xfrm>
            <a:off x="3715914" y="4221164"/>
            <a:ext cx="358775" cy="360363"/>
          </a:xfrm>
          <a:prstGeom prst="rect">
            <a:avLst/>
          </a:prstGeom>
          <a:solidFill>
            <a:srgbClr val="80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a:t>30</a:t>
            </a:r>
            <a:endParaRPr lang="en-US" altLang="en-US"/>
          </a:p>
        </p:txBody>
      </p:sp>
      <p:sp>
        <p:nvSpPr>
          <p:cNvPr id="35" name="Rectangle 17"/>
          <p:cNvSpPr>
            <a:spLocks noChangeArrowheads="1"/>
          </p:cNvSpPr>
          <p:nvPr/>
        </p:nvSpPr>
        <p:spPr bwMode="auto">
          <a:xfrm>
            <a:off x="7748164" y="2779713"/>
            <a:ext cx="358775" cy="360362"/>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Rectangle 18"/>
          <p:cNvSpPr>
            <a:spLocks noChangeArrowheads="1"/>
          </p:cNvSpPr>
          <p:nvPr/>
        </p:nvSpPr>
        <p:spPr bwMode="auto">
          <a:xfrm>
            <a:off x="7748164" y="3140076"/>
            <a:ext cx="358775" cy="360363"/>
          </a:xfrm>
          <a:prstGeom prst="rect">
            <a:avLst/>
          </a:prstGeom>
          <a:solidFill>
            <a:srgbClr val="33CC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a:t>55</a:t>
            </a:r>
            <a:endParaRPr lang="en-US" altLang="en-US"/>
          </a:p>
        </p:txBody>
      </p:sp>
      <p:sp>
        <p:nvSpPr>
          <p:cNvPr id="37" name="Rectangle 19"/>
          <p:cNvSpPr>
            <a:spLocks noChangeArrowheads="1"/>
          </p:cNvSpPr>
          <p:nvPr/>
        </p:nvSpPr>
        <p:spPr bwMode="auto">
          <a:xfrm>
            <a:off x="7748164" y="3498851"/>
            <a:ext cx="358775" cy="360363"/>
          </a:xfrm>
          <a:prstGeom prst="rect">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a:t>23</a:t>
            </a:r>
            <a:endParaRPr lang="en-US" altLang="en-US"/>
          </a:p>
        </p:txBody>
      </p:sp>
      <p:sp>
        <p:nvSpPr>
          <p:cNvPr id="38" name="Rectangle 20"/>
          <p:cNvSpPr>
            <a:spLocks noChangeArrowheads="1"/>
          </p:cNvSpPr>
          <p:nvPr/>
        </p:nvSpPr>
        <p:spPr bwMode="auto">
          <a:xfrm>
            <a:off x="7748164" y="3859213"/>
            <a:ext cx="358775" cy="360362"/>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a:t>60</a:t>
            </a:r>
            <a:endParaRPr lang="en-US" altLang="en-US"/>
          </a:p>
        </p:txBody>
      </p:sp>
      <p:sp>
        <p:nvSpPr>
          <p:cNvPr id="39" name="Rectangle 21"/>
          <p:cNvSpPr>
            <a:spLocks noChangeArrowheads="1"/>
          </p:cNvSpPr>
          <p:nvPr/>
        </p:nvSpPr>
        <p:spPr bwMode="auto">
          <a:xfrm>
            <a:off x="7748164" y="4219576"/>
            <a:ext cx="358775" cy="360363"/>
          </a:xfrm>
          <a:prstGeom prst="rect">
            <a:avLst/>
          </a:prstGeom>
          <a:solidFill>
            <a:srgbClr val="FF66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a:t>42</a:t>
            </a:r>
            <a:endParaRPr lang="en-US" altLang="en-US"/>
          </a:p>
        </p:txBody>
      </p:sp>
      <p:sp>
        <p:nvSpPr>
          <p:cNvPr id="44" name="Rectangle 26"/>
          <p:cNvSpPr>
            <a:spLocks noChangeArrowheads="1"/>
          </p:cNvSpPr>
          <p:nvPr/>
        </p:nvSpPr>
        <p:spPr bwMode="auto">
          <a:xfrm>
            <a:off x="7748164" y="2060576"/>
            <a:ext cx="358775" cy="360363"/>
          </a:xfrm>
          <a:prstGeom prst="rect">
            <a:avLst/>
          </a:prstGeom>
          <a:solidFill>
            <a:srgbClr val="80808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a:t>70</a:t>
            </a:r>
            <a:endParaRPr lang="en-US" altLang="en-US"/>
          </a:p>
        </p:txBody>
      </p:sp>
      <p:sp>
        <p:nvSpPr>
          <p:cNvPr id="45" name="Rectangle 27"/>
          <p:cNvSpPr>
            <a:spLocks noChangeArrowheads="1"/>
          </p:cNvSpPr>
          <p:nvPr/>
        </p:nvSpPr>
        <p:spPr bwMode="auto">
          <a:xfrm>
            <a:off x="7748164" y="2420938"/>
            <a:ext cx="358775" cy="360362"/>
          </a:xfrm>
          <a:prstGeom prst="rect">
            <a:avLst/>
          </a:prstGeom>
          <a:solidFill>
            <a:srgbClr val="0033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a:t>0</a:t>
            </a:r>
            <a:endParaRPr lang="en-US" altLang="en-US"/>
          </a:p>
        </p:txBody>
      </p:sp>
      <p:sp>
        <p:nvSpPr>
          <p:cNvPr id="46" name="Rectangle 28"/>
          <p:cNvSpPr>
            <a:spLocks noChangeArrowheads="1"/>
          </p:cNvSpPr>
          <p:nvPr/>
        </p:nvSpPr>
        <p:spPr bwMode="auto">
          <a:xfrm>
            <a:off x="5732039" y="2060576"/>
            <a:ext cx="358775" cy="360363"/>
          </a:xfrm>
          <a:prstGeom prst="rect">
            <a:avLst/>
          </a:prstGeom>
          <a:solidFill>
            <a:srgbClr val="003300"/>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29"/>
          <p:cNvSpPr>
            <a:spLocks noChangeArrowheads="1"/>
          </p:cNvSpPr>
          <p:nvPr/>
        </p:nvSpPr>
        <p:spPr bwMode="auto">
          <a:xfrm>
            <a:off x="5732039" y="2420938"/>
            <a:ext cx="358775" cy="360362"/>
          </a:xfrm>
          <a:prstGeom prst="rect">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30"/>
          <p:cNvSpPr>
            <a:spLocks noChangeArrowheads="1"/>
          </p:cNvSpPr>
          <p:nvPr/>
        </p:nvSpPr>
        <p:spPr bwMode="auto">
          <a:xfrm>
            <a:off x="5732039" y="2779713"/>
            <a:ext cx="358775" cy="360362"/>
          </a:xfrm>
          <a:prstGeom prst="rect">
            <a:avLst/>
          </a:prstGeom>
          <a:solidFill>
            <a:srgbClr val="33CCCC"/>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31"/>
          <p:cNvSpPr>
            <a:spLocks noChangeArrowheads="1"/>
          </p:cNvSpPr>
          <p:nvPr/>
        </p:nvSpPr>
        <p:spPr bwMode="auto">
          <a:xfrm>
            <a:off x="5732039" y="3140076"/>
            <a:ext cx="358775" cy="360363"/>
          </a:xfrm>
          <a:prstGeom prst="rect">
            <a:avLst/>
          </a:prstGeom>
          <a:solidFill>
            <a:srgbClr val="666699"/>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32"/>
          <p:cNvSpPr>
            <a:spLocks noChangeArrowheads="1"/>
          </p:cNvSpPr>
          <p:nvPr/>
        </p:nvSpPr>
        <p:spPr bwMode="auto">
          <a:xfrm>
            <a:off x="5732039" y="3500438"/>
            <a:ext cx="358775" cy="360362"/>
          </a:xfrm>
          <a:prstGeom prst="rect">
            <a:avLst/>
          </a:prstGeom>
          <a:solidFill>
            <a:srgbClr val="00FF00"/>
          </a:solidFill>
          <a:ln w="12700">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33"/>
          <p:cNvSpPr>
            <a:spLocks noChangeArrowheads="1"/>
          </p:cNvSpPr>
          <p:nvPr/>
        </p:nvSpPr>
        <p:spPr bwMode="auto">
          <a:xfrm>
            <a:off x="5732039" y="3860801"/>
            <a:ext cx="358775" cy="360363"/>
          </a:xfrm>
          <a:prstGeom prst="rect">
            <a:avLst/>
          </a:prstGeom>
          <a:solidFill>
            <a:srgbClr val="FF6600"/>
          </a:solidFill>
          <a:ln w="12700">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34"/>
          <p:cNvSpPr>
            <a:spLocks noChangeArrowheads="1"/>
          </p:cNvSpPr>
          <p:nvPr/>
        </p:nvSpPr>
        <p:spPr bwMode="auto">
          <a:xfrm>
            <a:off x="5732039" y="4221163"/>
            <a:ext cx="358775" cy="360362"/>
          </a:xfrm>
          <a:prstGeom prst="rect">
            <a:avLst/>
          </a:prstGeom>
          <a:solidFill>
            <a:srgbClr val="FF0000"/>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39"/>
          <p:cNvSpPr>
            <a:spLocks noChangeShapeType="1"/>
          </p:cNvSpPr>
          <p:nvPr/>
        </p:nvSpPr>
        <p:spPr bwMode="auto">
          <a:xfrm>
            <a:off x="5876501" y="3355977"/>
            <a:ext cx="1860154" cy="341868"/>
          </a:xfrm>
          <a:prstGeom prst="line">
            <a:avLst/>
          </a:prstGeom>
          <a:noFill/>
          <a:ln w="28575">
            <a:solidFill>
              <a:srgbClr val="FF00FF"/>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40"/>
          <p:cNvSpPr>
            <a:spLocks noChangeShapeType="1"/>
          </p:cNvSpPr>
          <p:nvPr/>
        </p:nvSpPr>
        <p:spPr bwMode="auto">
          <a:xfrm flipH="1" flipV="1">
            <a:off x="4063179" y="3004581"/>
            <a:ext cx="1813322" cy="351394"/>
          </a:xfrm>
          <a:prstGeom prst="line">
            <a:avLst/>
          </a:prstGeom>
          <a:noFill/>
          <a:ln w="28575">
            <a:solidFill>
              <a:srgbClr val="FF00FF"/>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Text Box 41"/>
          <p:cNvSpPr txBox="1">
            <a:spLocks noChangeArrowheads="1"/>
          </p:cNvSpPr>
          <p:nvPr/>
        </p:nvSpPr>
        <p:spPr bwMode="auto">
          <a:xfrm>
            <a:off x="8395863" y="3349625"/>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dirty="0"/>
              <a:t>1</a:t>
            </a:r>
            <a:endParaRPr lang="en-US" altLang="en-US" dirty="0"/>
          </a:p>
        </p:txBody>
      </p:sp>
      <p:sp>
        <p:nvSpPr>
          <p:cNvPr id="60" name="Text Box 42"/>
          <p:cNvSpPr txBox="1">
            <a:spLocks noChangeArrowheads="1"/>
          </p:cNvSpPr>
          <p:nvPr/>
        </p:nvSpPr>
        <p:spPr bwMode="auto">
          <a:xfrm>
            <a:off x="2852313" y="2924175"/>
            <a:ext cx="37221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dirty="0"/>
              <a:t>-1</a:t>
            </a:r>
            <a:endParaRPr lang="en-US" altLang="en-US" dirty="0"/>
          </a:p>
        </p:txBody>
      </p:sp>
      <p:sp>
        <p:nvSpPr>
          <p:cNvPr id="61" name="Line 43"/>
          <p:cNvSpPr>
            <a:spLocks noChangeShapeType="1"/>
          </p:cNvSpPr>
          <p:nvPr/>
        </p:nvSpPr>
        <p:spPr bwMode="auto">
          <a:xfrm flipV="1">
            <a:off x="2491952" y="3357564"/>
            <a:ext cx="7056437"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AutoShape 44"/>
          <p:cNvSpPr>
            <a:spLocks noChangeArrowheads="1"/>
          </p:cNvSpPr>
          <p:nvPr/>
        </p:nvSpPr>
        <p:spPr bwMode="auto">
          <a:xfrm>
            <a:off x="8252989" y="3349625"/>
            <a:ext cx="142875" cy="431800"/>
          </a:xfrm>
          <a:prstGeom prst="upDownArrow">
            <a:avLst>
              <a:gd name="adj1" fmla="val 50000"/>
              <a:gd name="adj2" fmla="val 60444"/>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AutoShape 45"/>
          <p:cNvSpPr>
            <a:spLocks noChangeArrowheads="1"/>
          </p:cNvSpPr>
          <p:nvPr/>
        </p:nvSpPr>
        <p:spPr bwMode="auto">
          <a:xfrm>
            <a:off x="3428576" y="2997200"/>
            <a:ext cx="215900" cy="323850"/>
          </a:xfrm>
          <a:prstGeom prst="upDown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Text Box 46"/>
          <p:cNvSpPr txBox="1">
            <a:spLocks noChangeArrowheads="1"/>
          </p:cNvSpPr>
          <p:nvPr/>
        </p:nvSpPr>
        <p:spPr bwMode="auto">
          <a:xfrm>
            <a:off x="3644476" y="2060575"/>
            <a:ext cx="41870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67</a:t>
            </a:r>
            <a:endParaRPr lang="en-US" altLang="en-US"/>
          </a:p>
        </p:txBody>
      </p:sp>
      <p:sp>
        <p:nvSpPr>
          <p:cNvPr id="65" name="Text Box 47"/>
          <p:cNvSpPr txBox="1">
            <a:spLocks noChangeArrowheads="1"/>
          </p:cNvSpPr>
          <p:nvPr/>
        </p:nvSpPr>
        <p:spPr bwMode="auto">
          <a:xfrm>
            <a:off x="3644476" y="2420938"/>
            <a:ext cx="41870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55</a:t>
            </a:r>
            <a:endParaRPr lang="en-US" altLang="en-US"/>
          </a:p>
        </p:txBody>
      </p:sp>
      <p:sp>
        <p:nvSpPr>
          <p:cNvPr id="66" name="Text Box 48"/>
          <p:cNvSpPr txBox="1">
            <a:spLocks noChangeArrowheads="1"/>
          </p:cNvSpPr>
          <p:nvPr/>
        </p:nvSpPr>
        <p:spPr bwMode="auto">
          <a:xfrm>
            <a:off x="3644476" y="2781300"/>
            <a:ext cx="41870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23</a:t>
            </a:r>
            <a:endParaRPr lang="en-US" altLang="en-US"/>
          </a:p>
        </p:txBody>
      </p:sp>
      <p:sp>
        <p:nvSpPr>
          <p:cNvPr id="67" name="Text Box 49"/>
          <p:cNvSpPr txBox="1">
            <a:spLocks noChangeArrowheads="1"/>
          </p:cNvSpPr>
          <p:nvPr/>
        </p:nvSpPr>
        <p:spPr bwMode="auto">
          <a:xfrm>
            <a:off x="3644476" y="3133725"/>
            <a:ext cx="41870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60</a:t>
            </a:r>
            <a:endParaRPr lang="en-US" altLang="en-US"/>
          </a:p>
        </p:txBody>
      </p:sp>
      <p:sp>
        <p:nvSpPr>
          <p:cNvPr id="68" name="Text Box 50"/>
          <p:cNvSpPr txBox="1">
            <a:spLocks noChangeArrowheads="1"/>
          </p:cNvSpPr>
          <p:nvPr/>
        </p:nvSpPr>
        <p:spPr bwMode="auto">
          <a:xfrm>
            <a:off x="3644476" y="3500438"/>
            <a:ext cx="41870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42</a:t>
            </a:r>
            <a:endParaRPr lang="en-US" altLang="en-US"/>
          </a:p>
        </p:txBody>
      </p:sp>
      <p:sp>
        <p:nvSpPr>
          <p:cNvPr id="69" name="Text Box 51"/>
          <p:cNvSpPr txBox="1">
            <a:spLocks noChangeArrowheads="1"/>
          </p:cNvSpPr>
          <p:nvPr/>
        </p:nvSpPr>
        <p:spPr bwMode="auto">
          <a:xfrm>
            <a:off x="3644476" y="3860800"/>
            <a:ext cx="41870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35</a:t>
            </a:r>
            <a:endParaRPr lang="en-US" altLang="en-US"/>
          </a:p>
        </p:txBody>
      </p:sp>
      <p:sp>
        <p:nvSpPr>
          <p:cNvPr id="70" name="Text Box 59"/>
          <p:cNvSpPr txBox="1">
            <a:spLocks noChangeArrowheads="1"/>
          </p:cNvSpPr>
          <p:nvPr/>
        </p:nvSpPr>
        <p:spPr bwMode="auto">
          <a:xfrm>
            <a:off x="7676726" y="2781300"/>
            <a:ext cx="41870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67</a:t>
            </a:r>
            <a:endParaRPr lang="en-US" altLang="en-US"/>
          </a:p>
        </p:txBody>
      </p:sp>
      <p:graphicFrame>
        <p:nvGraphicFramePr>
          <p:cNvPr id="72" name="Object 71"/>
          <p:cNvGraphicFramePr>
            <a:graphicFrameLocks noChangeAspect="1"/>
          </p:cNvGraphicFramePr>
          <p:nvPr>
            <p:extLst>
              <p:ext uri="{D42A27DB-BD31-4B8C-83A1-F6EECF244321}">
                <p14:modId xmlns:p14="http://schemas.microsoft.com/office/powerpoint/2010/main" val="3479060172"/>
              </p:ext>
            </p:extLst>
          </p:nvPr>
        </p:nvGraphicFramePr>
        <p:xfrm>
          <a:off x="2049038" y="2868613"/>
          <a:ext cx="731837" cy="487362"/>
        </p:xfrm>
        <a:graphic>
          <a:graphicData uri="http://schemas.openxmlformats.org/presentationml/2006/ole">
            <mc:AlternateContent xmlns:mc="http://schemas.openxmlformats.org/markup-compatibility/2006">
              <mc:Choice xmlns:v="urn:schemas-microsoft-com:vml" Requires="v">
                <p:oleObj name="Equation" r:id="rId4" imgW="304560" imgH="203040" progId="Equation.3">
                  <p:embed/>
                </p:oleObj>
              </mc:Choice>
              <mc:Fallback>
                <p:oleObj name="Equation" r:id="rId4" imgW="304560" imgH="203040" progId="Equation.3">
                  <p:embed/>
                  <p:pic>
                    <p:nvPicPr>
                      <p:cNvPr id="72" name="Object 71"/>
                      <p:cNvPicPr/>
                      <p:nvPr/>
                    </p:nvPicPr>
                    <p:blipFill>
                      <a:blip r:embed="rId5"/>
                      <a:stretch>
                        <a:fillRect/>
                      </a:stretch>
                    </p:blipFill>
                    <p:spPr>
                      <a:xfrm>
                        <a:off x="2049038" y="2868613"/>
                        <a:ext cx="731837" cy="487362"/>
                      </a:xfrm>
                      <a:prstGeom prst="rect">
                        <a:avLst/>
                      </a:prstGeom>
                    </p:spPr>
                  </p:pic>
                </p:oleObj>
              </mc:Fallback>
            </mc:AlternateContent>
          </a:graphicData>
        </a:graphic>
      </p:graphicFrame>
      <p:graphicFrame>
        <p:nvGraphicFramePr>
          <p:cNvPr id="73" name="Object 72"/>
          <p:cNvGraphicFramePr>
            <a:graphicFrameLocks noChangeAspect="1"/>
          </p:cNvGraphicFramePr>
          <p:nvPr>
            <p:extLst>
              <p:ext uri="{D42A27DB-BD31-4B8C-83A1-F6EECF244321}">
                <p14:modId xmlns:p14="http://schemas.microsoft.com/office/powerpoint/2010/main" val="1730982175"/>
              </p:ext>
            </p:extLst>
          </p:nvPr>
        </p:nvGraphicFramePr>
        <p:xfrm>
          <a:off x="8776837" y="3322068"/>
          <a:ext cx="486914" cy="486914"/>
        </p:xfrm>
        <a:graphic>
          <a:graphicData uri="http://schemas.openxmlformats.org/presentationml/2006/ole">
            <mc:AlternateContent xmlns:mc="http://schemas.openxmlformats.org/markup-compatibility/2006">
              <mc:Choice xmlns:v="urn:schemas-microsoft-com:vml" Requires="v">
                <p:oleObj name="Equation" r:id="rId6" imgW="203040" imgH="203040" progId="Equation.3">
                  <p:embed/>
                </p:oleObj>
              </mc:Choice>
              <mc:Fallback>
                <p:oleObj name="Equation" r:id="rId6" imgW="203040" imgH="203040" progId="Equation.3">
                  <p:embed/>
                  <p:pic>
                    <p:nvPicPr>
                      <p:cNvPr id="73" name="Object 72"/>
                      <p:cNvPicPr/>
                      <p:nvPr/>
                    </p:nvPicPr>
                    <p:blipFill>
                      <a:blip r:embed="rId7"/>
                      <a:stretch>
                        <a:fillRect/>
                      </a:stretch>
                    </p:blipFill>
                    <p:spPr>
                      <a:xfrm>
                        <a:off x="8776837" y="3322068"/>
                        <a:ext cx="486914" cy="486914"/>
                      </a:xfrm>
                      <a:prstGeom prst="rect">
                        <a:avLst/>
                      </a:prstGeom>
                    </p:spPr>
                  </p:pic>
                </p:oleObj>
              </mc:Fallback>
            </mc:AlternateContent>
          </a:graphicData>
        </a:graphic>
      </p:graphicFrame>
    </p:spTree>
    <p:extLst>
      <p:ext uri="{BB962C8B-B14F-4D97-AF65-F5344CB8AC3E}">
        <p14:creationId xmlns:p14="http://schemas.microsoft.com/office/powerpoint/2010/main" val="1557320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 Time : How to solve for </a:t>
            </a:r>
          </a:p>
        </p:txBody>
      </p:sp>
      <p:graphicFrame>
        <p:nvGraphicFramePr>
          <p:cNvPr id="6" name="Object 5"/>
          <p:cNvGraphicFramePr>
            <a:graphicFrameLocks noChangeAspect="1"/>
          </p:cNvGraphicFramePr>
          <p:nvPr>
            <p:extLst>
              <p:ext uri="{D42A27DB-BD31-4B8C-83A1-F6EECF244321}">
                <p14:modId xmlns:p14="http://schemas.microsoft.com/office/powerpoint/2010/main" val="2907887780"/>
              </p:ext>
            </p:extLst>
          </p:nvPr>
        </p:nvGraphicFramePr>
        <p:xfrm>
          <a:off x="863647" y="2765200"/>
          <a:ext cx="5637213" cy="654050"/>
        </p:xfrm>
        <a:graphic>
          <a:graphicData uri="http://schemas.openxmlformats.org/presentationml/2006/ole">
            <mc:AlternateContent xmlns:mc="http://schemas.openxmlformats.org/markup-compatibility/2006">
              <mc:Choice xmlns:v="urn:schemas-microsoft-com:vml" Requires="v">
                <p:oleObj name="Equation" r:id="rId2" imgW="1968480" imgH="228600" progId="Equation.3">
                  <p:embed/>
                </p:oleObj>
              </mc:Choice>
              <mc:Fallback>
                <p:oleObj name="Equation" r:id="rId2" imgW="1968480" imgH="228600" progId="Equation.3">
                  <p:embed/>
                  <p:pic>
                    <p:nvPicPr>
                      <p:cNvPr id="6" name="Object 5"/>
                      <p:cNvPicPr/>
                      <p:nvPr/>
                    </p:nvPicPr>
                    <p:blipFill>
                      <a:blip r:embed="rId3"/>
                      <a:stretch>
                        <a:fillRect/>
                      </a:stretch>
                    </p:blipFill>
                    <p:spPr>
                      <a:xfrm>
                        <a:off x="863647" y="2765200"/>
                        <a:ext cx="5637213" cy="654050"/>
                      </a:xfrm>
                      <a:prstGeom prst="rect">
                        <a:avLst/>
                      </a:prstGeom>
                    </p:spPr>
                  </p:pic>
                </p:oleObj>
              </mc:Fallback>
            </mc:AlternateContent>
          </a:graphicData>
        </a:graphic>
      </p:graphicFrame>
      <p:grpSp>
        <p:nvGrpSpPr>
          <p:cNvPr id="3" name="Group 2"/>
          <p:cNvGrpSpPr/>
          <p:nvPr/>
        </p:nvGrpSpPr>
        <p:grpSpPr>
          <a:xfrm>
            <a:off x="6873498" y="1579249"/>
            <a:ext cx="5478760" cy="1706392"/>
            <a:chOff x="2628900" y="2060575"/>
            <a:chExt cx="7499351" cy="2520952"/>
          </a:xfrm>
        </p:grpSpPr>
        <p:sp>
          <p:nvSpPr>
            <p:cNvPr id="24" name="Rectangle 5"/>
            <p:cNvSpPr>
              <a:spLocks noChangeArrowheads="1"/>
            </p:cNvSpPr>
            <p:nvPr/>
          </p:nvSpPr>
          <p:spPr bwMode="auto">
            <a:xfrm>
              <a:off x="4295776" y="2060576"/>
              <a:ext cx="358775" cy="36036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6"/>
            <p:cNvSpPr>
              <a:spLocks noChangeArrowheads="1"/>
            </p:cNvSpPr>
            <p:nvPr/>
          </p:nvSpPr>
          <p:spPr bwMode="auto">
            <a:xfrm>
              <a:off x="4295776" y="2420939"/>
              <a:ext cx="358775" cy="360363"/>
            </a:xfrm>
            <a:prstGeom prst="rect">
              <a:avLst/>
            </a:prstGeom>
            <a:solidFill>
              <a:srgbClr val="33CC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7"/>
            <p:cNvSpPr>
              <a:spLocks noChangeArrowheads="1"/>
            </p:cNvSpPr>
            <p:nvPr/>
          </p:nvSpPr>
          <p:spPr bwMode="auto">
            <a:xfrm>
              <a:off x="4295776" y="2779714"/>
              <a:ext cx="358775" cy="360363"/>
            </a:xfrm>
            <a:prstGeom prst="rect">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8"/>
            <p:cNvSpPr>
              <a:spLocks noChangeArrowheads="1"/>
            </p:cNvSpPr>
            <p:nvPr/>
          </p:nvSpPr>
          <p:spPr bwMode="auto">
            <a:xfrm>
              <a:off x="4295776" y="3140076"/>
              <a:ext cx="358775" cy="360363"/>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9"/>
            <p:cNvSpPr>
              <a:spLocks noChangeArrowheads="1"/>
            </p:cNvSpPr>
            <p:nvPr/>
          </p:nvSpPr>
          <p:spPr bwMode="auto">
            <a:xfrm>
              <a:off x="4295776" y="3500439"/>
              <a:ext cx="358775" cy="360363"/>
            </a:xfrm>
            <a:prstGeom prst="rect">
              <a:avLst/>
            </a:prstGeom>
            <a:solidFill>
              <a:srgbClr val="FF66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0"/>
            <p:cNvSpPr>
              <a:spLocks noChangeArrowheads="1"/>
            </p:cNvSpPr>
            <p:nvPr/>
          </p:nvSpPr>
          <p:spPr bwMode="auto">
            <a:xfrm>
              <a:off x="4295776" y="3860801"/>
              <a:ext cx="358775" cy="360363"/>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11"/>
            <p:cNvSpPr>
              <a:spLocks noChangeArrowheads="1"/>
            </p:cNvSpPr>
            <p:nvPr/>
          </p:nvSpPr>
          <p:spPr bwMode="auto">
            <a:xfrm>
              <a:off x="4295776" y="4221164"/>
              <a:ext cx="358775" cy="360363"/>
            </a:xfrm>
            <a:prstGeom prst="rect">
              <a:avLst/>
            </a:prstGeom>
            <a:solidFill>
              <a:srgbClr val="80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dirty="0"/>
            </a:p>
          </p:txBody>
        </p:sp>
        <p:sp>
          <p:nvSpPr>
            <p:cNvPr id="35" name="Rectangle 17"/>
            <p:cNvSpPr>
              <a:spLocks noChangeArrowheads="1"/>
            </p:cNvSpPr>
            <p:nvPr/>
          </p:nvSpPr>
          <p:spPr bwMode="auto">
            <a:xfrm>
              <a:off x="8328026" y="2779713"/>
              <a:ext cx="358775" cy="360362"/>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Rectangle 18"/>
            <p:cNvSpPr>
              <a:spLocks noChangeArrowheads="1"/>
            </p:cNvSpPr>
            <p:nvPr/>
          </p:nvSpPr>
          <p:spPr bwMode="auto">
            <a:xfrm>
              <a:off x="8328026" y="3140076"/>
              <a:ext cx="358775" cy="360363"/>
            </a:xfrm>
            <a:prstGeom prst="rect">
              <a:avLst/>
            </a:prstGeom>
            <a:solidFill>
              <a:srgbClr val="33CC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dirty="0"/>
            </a:p>
          </p:txBody>
        </p:sp>
        <p:sp>
          <p:nvSpPr>
            <p:cNvPr id="37" name="Rectangle 19"/>
            <p:cNvSpPr>
              <a:spLocks noChangeArrowheads="1"/>
            </p:cNvSpPr>
            <p:nvPr/>
          </p:nvSpPr>
          <p:spPr bwMode="auto">
            <a:xfrm>
              <a:off x="8328026" y="3498851"/>
              <a:ext cx="358775" cy="360363"/>
            </a:xfrm>
            <a:prstGeom prst="rect">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dirty="0"/>
            </a:p>
          </p:txBody>
        </p:sp>
        <p:sp>
          <p:nvSpPr>
            <p:cNvPr id="38" name="Rectangle 20"/>
            <p:cNvSpPr>
              <a:spLocks noChangeArrowheads="1"/>
            </p:cNvSpPr>
            <p:nvPr/>
          </p:nvSpPr>
          <p:spPr bwMode="auto">
            <a:xfrm>
              <a:off x="8328026" y="3859213"/>
              <a:ext cx="358775" cy="360362"/>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dirty="0"/>
            </a:p>
          </p:txBody>
        </p:sp>
        <p:sp>
          <p:nvSpPr>
            <p:cNvPr id="39" name="Rectangle 21"/>
            <p:cNvSpPr>
              <a:spLocks noChangeArrowheads="1"/>
            </p:cNvSpPr>
            <p:nvPr/>
          </p:nvSpPr>
          <p:spPr bwMode="auto">
            <a:xfrm>
              <a:off x="8328026" y="4219576"/>
              <a:ext cx="358775" cy="360363"/>
            </a:xfrm>
            <a:prstGeom prst="rect">
              <a:avLst/>
            </a:prstGeom>
            <a:solidFill>
              <a:srgbClr val="FF66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dirty="0"/>
            </a:p>
          </p:txBody>
        </p:sp>
        <p:sp>
          <p:nvSpPr>
            <p:cNvPr id="44" name="Rectangle 26"/>
            <p:cNvSpPr>
              <a:spLocks noChangeArrowheads="1"/>
            </p:cNvSpPr>
            <p:nvPr/>
          </p:nvSpPr>
          <p:spPr bwMode="auto">
            <a:xfrm>
              <a:off x="8328026" y="2060576"/>
              <a:ext cx="358775" cy="360363"/>
            </a:xfrm>
            <a:prstGeom prst="rect">
              <a:avLst/>
            </a:prstGeom>
            <a:solidFill>
              <a:srgbClr val="80808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dirty="0"/>
            </a:p>
          </p:txBody>
        </p:sp>
        <p:sp>
          <p:nvSpPr>
            <p:cNvPr id="45" name="Rectangle 27"/>
            <p:cNvSpPr>
              <a:spLocks noChangeArrowheads="1"/>
            </p:cNvSpPr>
            <p:nvPr/>
          </p:nvSpPr>
          <p:spPr bwMode="auto">
            <a:xfrm>
              <a:off x="8328026" y="2420938"/>
              <a:ext cx="358775" cy="360362"/>
            </a:xfrm>
            <a:prstGeom prst="rect">
              <a:avLst/>
            </a:prstGeom>
            <a:solidFill>
              <a:srgbClr val="0033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dirty="0"/>
            </a:p>
          </p:txBody>
        </p:sp>
        <p:sp>
          <p:nvSpPr>
            <p:cNvPr id="46" name="Rectangle 28"/>
            <p:cNvSpPr>
              <a:spLocks noChangeArrowheads="1"/>
            </p:cNvSpPr>
            <p:nvPr/>
          </p:nvSpPr>
          <p:spPr bwMode="auto">
            <a:xfrm>
              <a:off x="6311901" y="2060576"/>
              <a:ext cx="358775" cy="360363"/>
            </a:xfrm>
            <a:prstGeom prst="rect">
              <a:avLst/>
            </a:prstGeom>
            <a:solidFill>
              <a:srgbClr val="003300"/>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29"/>
            <p:cNvSpPr>
              <a:spLocks noChangeArrowheads="1"/>
            </p:cNvSpPr>
            <p:nvPr/>
          </p:nvSpPr>
          <p:spPr bwMode="auto">
            <a:xfrm>
              <a:off x="6311901" y="2420938"/>
              <a:ext cx="358775" cy="360362"/>
            </a:xfrm>
            <a:prstGeom prst="rect">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30"/>
            <p:cNvSpPr>
              <a:spLocks noChangeArrowheads="1"/>
            </p:cNvSpPr>
            <p:nvPr/>
          </p:nvSpPr>
          <p:spPr bwMode="auto">
            <a:xfrm>
              <a:off x="6311901" y="2779713"/>
              <a:ext cx="358775" cy="360362"/>
            </a:xfrm>
            <a:prstGeom prst="rect">
              <a:avLst/>
            </a:prstGeom>
            <a:solidFill>
              <a:srgbClr val="33CCCC"/>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31"/>
            <p:cNvSpPr>
              <a:spLocks noChangeArrowheads="1"/>
            </p:cNvSpPr>
            <p:nvPr/>
          </p:nvSpPr>
          <p:spPr bwMode="auto">
            <a:xfrm>
              <a:off x="6311901" y="3140076"/>
              <a:ext cx="358775" cy="360363"/>
            </a:xfrm>
            <a:prstGeom prst="rect">
              <a:avLst/>
            </a:prstGeom>
            <a:solidFill>
              <a:srgbClr val="666699"/>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32"/>
            <p:cNvSpPr>
              <a:spLocks noChangeArrowheads="1"/>
            </p:cNvSpPr>
            <p:nvPr/>
          </p:nvSpPr>
          <p:spPr bwMode="auto">
            <a:xfrm>
              <a:off x="6311901" y="3500438"/>
              <a:ext cx="358775" cy="360362"/>
            </a:xfrm>
            <a:prstGeom prst="rect">
              <a:avLst/>
            </a:prstGeom>
            <a:solidFill>
              <a:srgbClr val="00FF00"/>
            </a:solidFill>
            <a:ln w="12700">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33"/>
            <p:cNvSpPr>
              <a:spLocks noChangeArrowheads="1"/>
            </p:cNvSpPr>
            <p:nvPr/>
          </p:nvSpPr>
          <p:spPr bwMode="auto">
            <a:xfrm>
              <a:off x="6311901" y="3860801"/>
              <a:ext cx="358775" cy="360363"/>
            </a:xfrm>
            <a:prstGeom prst="rect">
              <a:avLst/>
            </a:prstGeom>
            <a:solidFill>
              <a:srgbClr val="FF6600"/>
            </a:solidFill>
            <a:ln w="12700">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34"/>
            <p:cNvSpPr>
              <a:spLocks noChangeArrowheads="1"/>
            </p:cNvSpPr>
            <p:nvPr/>
          </p:nvSpPr>
          <p:spPr bwMode="auto">
            <a:xfrm>
              <a:off x="6311901" y="4221163"/>
              <a:ext cx="358775" cy="360362"/>
            </a:xfrm>
            <a:prstGeom prst="rect">
              <a:avLst/>
            </a:prstGeom>
            <a:solidFill>
              <a:srgbClr val="FF0000"/>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39"/>
            <p:cNvSpPr>
              <a:spLocks noChangeShapeType="1"/>
            </p:cNvSpPr>
            <p:nvPr/>
          </p:nvSpPr>
          <p:spPr bwMode="auto">
            <a:xfrm>
              <a:off x="6456363" y="3355977"/>
              <a:ext cx="1860154" cy="341868"/>
            </a:xfrm>
            <a:prstGeom prst="line">
              <a:avLst/>
            </a:prstGeom>
            <a:noFill/>
            <a:ln w="28575">
              <a:solidFill>
                <a:srgbClr val="FF00FF"/>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40"/>
            <p:cNvSpPr>
              <a:spLocks noChangeShapeType="1"/>
            </p:cNvSpPr>
            <p:nvPr/>
          </p:nvSpPr>
          <p:spPr bwMode="auto">
            <a:xfrm flipH="1" flipV="1">
              <a:off x="4643041" y="3004581"/>
              <a:ext cx="1813322" cy="351394"/>
            </a:xfrm>
            <a:prstGeom prst="line">
              <a:avLst/>
            </a:prstGeom>
            <a:noFill/>
            <a:ln w="28575">
              <a:solidFill>
                <a:srgbClr val="FF00FF"/>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Text Box 41"/>
            <p:cNvSpPr txBox="1">
              <a:spLocks noChangeArrowheads="1"/>
            </p:cNvSpPr>
            <p:nvPr/>
          </p:nvSpPr>
          <p:spPr bwMode="auto">
            <a:xfrm>
              <a:off x="8975725" y="3349625"/>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dirty="0"/>
                <a:t>1</a:t>
              </a:r>
              <a:endParaRPr lang="en-US" altLang="en-US" dirty="0"/>
            </a:p>
          </p:txBody>
        </p:sp>
        <p:sp>
          <p:nvSpPr>
            <p:cNvPr id="60" name="Text Box 42"/>
            <p:cNvSpPr txBox="1">
              <a:spLocks noChangeArrowheads="1"/>
            </p:cNvSpPr>
            <p:nvPr/>
          </p:nvSpPr>
          <p:spPr bwMode="auto">
            <a:xfrm>
              <a:off x="3432175" y="2924175"/>
              <a:ext cx="37221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dirty="0"/>
                <a:t>-1</a:t>
              </a:r>
              <a:endParaRPr lang="en-US" altLang="en-US" dirty="0"/>
            </a:p>
          </p:txBody>
        </p:sp>
        <p:sp>
          <p:nvSpPr>
            <p:cNvPr id="61" name="Line 43"/>
            <p:cNvSpPr>
              <a:spLocks noChangeShapeType="1"/>
            </p:cNvSpPr>
            <p:nvPr/>
          </p:nvSpPr>
          <p:spPr bwMode="auto">
            <a:xfrm flipV="1">
              <a:off x="3071814" y="3357564"/>
              <a:ext cx="7056437"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AutoShape 44"/>
            <p:cNvSpPr>
              <a:spLocks noChangeArrowheads="1"/>
            </p:cNvSpPr>
            <p:nvPr/>
          </p:nvSpPr>
          <p:spPr bwMode="auto">
            <a:xfrm>
              <a:off x="8832851" y="3349625"/>
              <a:ext cx="142875" cy="431800"/>
            </a:xfrm>
            <a:prstGeom prst="upDownArrow">
              <a:avLst>
                <a:gd name="adj1" fmla="val 50000"/>
                <a:gd name="adj2" fmla="val 60444"/>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AutoShape 45"/>
            <p:cNvSpPr>
              <a:spLocks noChangeArrowheads="1"/>
            </p:cNvSpPr>
            <p:nvPr/>
          </p:nvSpPr>
          <p:spPr bwMode="auto">
            <a:xfrm>
              <a:off x="4008438" y="2997200"/>
              <a:ext cx="215900" cy="323850"/>
            </a:xfrm>
            <a:prstGeom prst="upDown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Text Box 46"/>
            <p:cNvSpPr txBox="1">
              <a:spLocks noChangeArrowheads="1"/>
            </p:cNvSpPr>
            <p:nvPr/>
          </p:nvSpPr>
          <p:spPr bwMode="auto">
            <a:xfrm>
              <a:off x="4224337" y="2060575"/>
              <a:ext cx="252861" cy="545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p>
          </p:txBody>
        </p:sp>
        <p:sp>
          <p:nvSpPr>
            <p:cNvPr id="65" name="Text Box 47"/>
            <p:cNvSpPr txBox="1">
              <a:spLocks noChangeArrowheads="1"/>
            </p:cNvSpPr>
            <p:nvPr/>
          </p:nvSpPr>
          <p:spPr bwMode="auto">
            <a:xfrm>
              <a:off x="4224337" y="2420938"/>
              <a:ext cx="252861" cy="545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p>
          </p:txBody>
        </p:sp>
        <p:sp>
          <p:nvSpPr>
            <p:cNvPr id="66" name="Text Box 48"/>
            <p:cNvSpPr txBox="1">
              <a:spLocks noChangeArrowheads="1"/>
            </p:cNvSpPr>
            <p:nvPr/>
          </p:nvSpPr>
          <p:spPr bwMode="auto">
            <a:xfrm>
              <a:off x="4224337" y="2781300"/>
              <a:ext cx="252861" cy="545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p>
          </p:txBody>
        </p:sp>
        <p:sp>
          <p:nvSpPr>
            <p:cNvPr id="67" name="Text Box 49"/>
            <p:cNvSpPr txBox="1">
              <a:spLocks noChangeArrowheads="1"/>
            </p:cNvSpPr>
            <p:nvPr/>
          </p:nvSpPr>
          <p:spPr bwMode="auto">
            <a:xfrm>
              <a:off x="4224337" y="3133725"/>
              <a:ext cx="252861" cy="545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p>
          </p:txBody>
        </p:sp>
        <p:sp>
          <p:nvSpPr>
            <p:cNvPr id="68" name="Text Box 50"/>
            <p:cNvSpPr txBox="1">
              <a:spLocks noChangeArrowheads="1"/>
            </p:cNvSpPr>
            <p:nvPr/>
          </p:nvSpPr>
          <p:spPr bwMode="auto">
            <a:xfrm>
              <a:off x="4224337" y="3500438"/>
              <a:ext cx="252861" cy="545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p>
          </p:txBody>
        </p:sp>
        <p:sp>
          <p:nvSpPr>
            <p:cNvPr id="69" name="Text Box 51"/>
            <p:cNvSpPr txBox="1">
              <a:spLocks noChangeArrowheads="1"/>
            </p:cNvSpPr>
            <p:nvPr/>
          </p:nvSpPr>
          <p:spPr bwMode="auto">
            <a:xfrm>
              <a:off x="4224337" y="3860799"/>
              <a:ext cx="252861" cy="545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p>
          </p:txBody>
        </p:sp>
        <p:sp>
          <p:nvSpPr>
            <p:cNvPr id="70" name="Text Box 59"/>
            <p:cNvSpPr txBox="1">
              <a:spLocks noChangeArrowheads="1"/>
            </p:cNvSpPr>
            <p:nvPr/>
          </p:nvSpPr>
          <p:spPr bwMode="auto">
            <a:xfrm>
              <a:off x="8256588" y="2781300"/>
              <a:ext cx="252861" cy="545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p>
          </p:txBody>
        </p:sp>
        <p:graphicFrame>
          <p:nvGraphicFramePr>
            <p:cNvPr id="72" name="Object 71"/>
            <p:cNvGraphicFramePr>
              <a:graphicFrameLocks noChangeAspect="1"/>
            </p:cNvGraphicFramePr>
            <p:nvPr>
              <p:extLst>
                <p:ext uri="{D42A27DB-BD31-4B8C-83A1-F6EECF244321}">
                  <p14:modId xmlns:p14="http://schemas.microsoft.com/office/powerpoint/2010/main" val="3208972275"/>
                </p:ext>
              </p:extLst>
            </p:nvPr>
          </p:nvGraphicFramePr>
          <p:xfrm>
            <a:off x="2628900" y="2868613"/>
            <a:ext cx="731837" cy="487362"/>
          </p:xfrm>
          <a:graphic>
            <a:graphicData uri="http://schemas.openxmlformats.org/presentationml/2006/ole">
              <mc:AlternateContent xmlns:mc="http://schemas.openxmlformats.org/markup-compatibility/2006">
                <mc:Choice xmlns:v="urn:schemas-microsoft-com:vml" Requires="v">
                  <p:oleObj name="Equation" r:id="rId4" imgW="304560" imgH="203040" progId="Equation.3">
                    <p:embed/>
                  </p:oleObj>
                </mc:Choice>
                <mc:Fallback>
                  <p:oleObj name="Equation" r:id="rId4" imgW="304560" imgH="203040" progId="Equation.3">
                    <p:embed/>
                    <p:pic>
                      <p:nvPicPr>
                        <p:cNvPr id="72" name="Object 71"/>
                        <p:cNvPicPr/>
                        <p:nvPr/>
                      </p:nvPicPr>
                      <p:blipFill>
                        <a:blip r:embed="rId5"/>
                        <a:stretch>
                          <a:fillRect/>
                        </a:stretch>
                      </p:blipFill>
                      <p:spPr>
                        <a:xfrm>
                          <a:off x="2628900" y="2868613"/>
                          <a:ext cx="731837" cy="487362"/>
                        </a:xfrm>
                        <a:prstGeom prst="rect">
                          <a:avLst/>
                        </a:prstGeom>
                      </p:spPr>
                    </p:pic>
                  </p:oleObj>
                </mc:Fallback>
              </mc:AlternateContent>
            </a:graphicData>
          </a:graphic>
        </p:graphicFrame>
        <p:graphicFrame>
          <p:nvGraphicFramePr>
            <p:cNvPr id="73" name="Object 72"/>
            <p:cNvGraphicFramePr>
              <a:graphicFrameLocks noChangeAspect="1"/>
            </p:cNvGraphicFramePr>
            <p:nvPr>
              <p:extLst>
                <p:ext uri="{D42A27DB-BD31-4B8C-83A1-F6EECF244321}">
                  <p14:modId xmlns:p14="http://schemas.microsoft.com/office/powerpoint/2010/main" val="2612830040"/>
                </p:ext>
              </p:extLst>
            </p:nvPr>
          </p:nvGraphicFramePr>
          <p:xfrm>
            <a:off x="9356699" y="3322068"/>
            <a:ext cx="486914" cy="486914"/>
          </p:xfrm>
          <a:graphic>
            <a:graphicData uri="http://schemas.openxmlformats.org/presentationml/2006/ole">
              <mc:AlternateContent xmlns:mc="http://schemas.openxmlformats.org/markup-compatibility/2006">
                <mc:Choice xmlns:v="urn:schemas-microsoft-com:vml" Requires="v">
                  <p:oleObj name="Equation" r:id="rId6" imgW="203040" imgH="203040" progId="Equation.3">
                    <p:embed/>
                  </p:oleObj>
                </mc:Choice>
                <mc:Fallback>
                  <p:oleObj name="Equation" r:id="rId6" imgW="203040" imgH="203040" progId="Equation.3">
                    <p:embed/>
                    <p:pic>
                      <p:nvPicPr>
                        <p:cNvPr id="73" name="Object 72"/>
                        <p:cNvPicPr/>
                        <p:nvPr/>
                      </p:nvPicPr>
                      <p:blipFill>
                        <a:blip r:embed="rId7"/>
                        <a:stretch>
                          <a:fillRect/>
                        </a:stretch>
                      </p:blipFill>
                      <p:spPr>
                        <a:xfrm>
                          <a:off x="9356699" y="3322068"/>
                          <a:ext cx="486914" cy="486914"/>
                        </a:xfrm>
                        <a:prstGeom prst="rect">
                          <a:avLst/>
                        </a:prstGeom>
                      </p:spPr>
                    </p:pic>
                  </p:oleObj>
                </mc:Fallback>
              </mc:AlternateContent>
            </a:graphicData>
          </a:graphic>
        </p:graphicFrame>
      </p:grpSp>
      <p:graphicFrame>
        <p:nvGraphicFramePr>
          <p:cNvPr id="41" name="Object 40"/>
          <p:cNvGraphicFramePr>
            <a:graphicFrameLocks noChangeAspect="1"/>
          </p:cNvGraphicFramePr>
          <p:nvPr>
            <p:extLst>
              <p:ext uri="{D42A27DB-BD31-4B8C-83A1-F6EECF244321}">
                <p14:modId xmlns:p14="http://schemas.microsoft.com/office/powerpoint/2010/main" val="1047937932"/>
              </p:ext>
            </p:extLst>
          </p:nvPr>
        </p:nvGraphicFramePr>
        <p:xfrm>
          <a:off x="8620767" y="542348"/>
          <a:ext cx="773130" cy="773130"/>
        </p:xfrm>
        <a:graphic>
          <a:graphicData uri="http://schemas.openxmlformats.org/presentationml/2006/ole">
            <mc:AlternateContent xmlns:mc="http://schemas.openxmlformats.org/markup-compatibility/2006">
              <mc:Choice xmlns:v="urn:schemas-microsoft-com:vml" Requires="v">
                <p:oleObj name="Equation" r:id="rId8" imgW="203040" imgH="203040" progId="Equation.3">
                  <p:embed/>
                </p:oleObj>
              </mc:Choice>
              <mc:Fallback>
                <p:oleObj name="Equation" r:id="rId8" imgW="203040" imgH="203040" progId="Equation.3">
                  <p:embed/>
                  <p:pic>
                    <p:nvPicPr>
                      <p:cNvPr id="41" name="Object 40"/>
                      <p:cNvPicPr/>
                      <p:nvPr/>
                    </p:nvPicPr>
                    <p:blipFill>
                      <a:blip r:embed="rId7"/>
                      <a:stretch>
                        <a:fillRect/>
                      </a:stretch>
                    </p:blipFill>
                    <p:spPr>
                      <a:xfrm>
                        <a:off x="8620767" y="542348"/>
                        <a:ext cx="773130" cy="77313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3243989857"/>
              </p:ext>
            </p:extLst>
          </p:nvPr>
        </p:nvGraphicFramePr>
        <p:xfrm>
          <a:off x="1301346" y="1961778"/>
          <a:ext cx="4510088" cy="654050"/>
        </p:xfrm>
        <a:graphic>
          <a:graphicData uri="http://schemas.openxmlformats.org/presentationml/2006/ole">
            <mc:AlternateContent xmlns:mc="http://schemas.openxmlformats.org/markup-compatibility/2006">
              <mc:Choice xmlns:v="urn:schemas-microsoft-com:vml" Requires="v">
                <p:oleObj name="Equation" r:id="rId9" imgW="1574640" imgH="228600" progId="Equation.3">
                  <p:embed/>
                </p:oleObj>
              </mc:Choice>
              <mc:Fallback>
                <p:oleObj name="Equation" r:id="rId9" imgW="1574640" imgH="228600" progId="Equation.3">
                  <p:embed/>
                  <p:pic>
                    <p:nvPicPr>
                      <p:cNvPr id="42" name="Object 41"/>
                      <p:cNvPicPr/>
                      <p:nvPr/>
                    </p:nvPicPr>
                    <p:blipFill>
                      <a:blip r:embed="rId10"/>
                      <a:stretch>
                        <a:fillRect/>
                      </a:stretch>
                    </p:blipFill>
                    <p:spPr>
                      <a:xfrm>
                        <a:off x="1301346" y="1961778"/>
                        <a:ext cx="4510088" cy="654050"/>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3523613503"/>
              </p:ext>
            </p:extLst>
          </p:nvPr>
        </p:nvGraphicFramePr>
        <p:xfrm>
          <a:off x="807796" y="3872304"/>
          <a:ext cx="9825804" cy="1978954"/>
        </p:xfrm>
        <a:graphic>
          <a:graphicData uri="http://schemas.openxmlformats.org/presentationml/2006/ole">
            <mc:AlternateContent xmlns:mc="http://schemas.openxmlformats.org/markup-compatibility/2006">
              <mc:Choice xmlns:v="urn:schemas-microsoft-com:vml" Requires="v">
                <p:oleObj name="Equation" r:id="rId11" imgW="4660560" imgH="939600" progId="Equation.3">
                  <p:embed/>
                </p:oleObj>
              </mc:Choice>
              <mc:Fallback>
                <p:oleObj name="Equation" r:id="rId11" imgW="4660560" imgH="939600" progId="Equation.3">
                  <p:embed/>
                  <p:pic>
                    <p:nvPicPr>
                      <p:cNvPr id="53" name="Object 52"/>
                      <p:cNvPicPr/>
                      <p:nvPr/>
                    </p:nvPicPr>
                    <p:blipFill>
                      <a:blip r:embed="rId12"/>
                      <a:stretch>
                        <a:fillRect/>
                      </a:stretch>
                    </p:blipFill>
                    <p:spPr>
                      <a:xfrm>
                        <a:off x="807796" y="3872304"/>
                        <a:ext cx="9825804" cy="1978954"/>
                      </a:xfrm>
                      <a:prstGeom prst="rect">
                        <a:avLst/>
                      </a:prstGeom>
                    </p:spPr>
                  </p:pic>
                </p:oleObj>
              </mc:Fallback>
            </mc:AlternateContent>
          </a:graphicData>
        </a:graphic>
      </p:graphicFrame>
    </p:spTree>
    <p:extLst>
      <p:ext uri="{BB962C8B-B14F-4D97-AF65-F5344CB8AC3E}">
        <p14:creationId xmlns:p14="http://schemas.microsoft.com/office/powerpoint/2010/main" val="680560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8894" y="1819275"/>
            <a:ext cx="6514219" cy="3570208"/>
          </a:xfrm>
          <a:prstGeom prst="rect">
            <a:avLst/>
          </a:prstGeom>
          <a:noFill/>
        </p:spPr>
        <p:txBody>
          <a:bodyPr wrap="none" rtlCol="0">
            <a:spAutoFit/>
          </a:bodyPr>
          <a:lstStyle/>
          <a:p>
            <a:pPr algn="ctr"/>
            <a:r>
              <a:rPr lang="en-GB" sz="6600" dirty="0"/>
              <a:t>Dr Libin K Mathew</a:t>
            </a:r>
          </a:p>
          <a:p>
            <a:pPr algn="ctr"/>
            <a:r>
              <a:rPr lang="en-GB" sz="5400" dirty="0"/>
              <a:t>Teaching fellow</a:t>
            </a:r>
          </a:p>
          <a:p>
            <a:pPr algn="ctr"/>
            <a:endParaRPr lang="en-GB" sz="6600" dirty="0"/>
          </a:p>
          <a:p>
            <a:pPr algn="ctr"/>
            <a:r>
              <a:rPr lang="en-GB" sz="4000" dirty="0">
                <a:solidFill>
                  <a:srgbClr val="3366FF"/>
                </a:solidFill>
              </a:rPr>
              <a:t>Libin.mathew@tcd.ie</a:t>
            </a:r>
            <a:endParaRPr lang="en-US" sz="4000" dirty="0">
              <a:solidFill>
                <a:srgbClr val="3366FF"/>
              </a:solidFill>
            </a:endParaRPr>
          </a:p>
        </p:txBody>
      </p:sp>
    </p:spTree>
    <p:extLst>
      <p:ext uri="{BB962C8B-B14F-4D97-AF65-F5344CB8AC3E}">
        <p14:creationId xmlns:p14="http://schemas.microsoft.com/office/powerpoint/2010/main" val="2727842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 Time : The Equation is actually 2D!</a:t>
            </a:r>
          </a:p>
        </p:txBody>
      </p:sp>
      <p:graphicFrame>
        <p:nvGraphicFramePr>
          <p:cNvPr id="6" name="Object 5"/>
          <p:cNvGraphicFramePr>
            <a:graphicFrameLocks noChangeAspect="1"/>
          </p:cNvGraphicFramePr>
          <p:nvPr>
            <p:extLst>
              <p:ext uri="{D42A27DB-BD31-4B8C-83A1-F6EECF244321}">
                <p14:modId xmlns:p14="http://schemas.microsoft.com/office/powerpoint/2010/main" val="44413667"/>
              </p:ext>
            </p:extLst>
          </p:nvPr>
        </p:nvGraphicFramePr>
        <p:xfrm>
          <a:off x="2643529" y="2000017"/>
          <a:ext cx="6908115" cy="654453"/>
        </p:xfrm>
        <a:graphic>
          <a:graphicData uri="http://schemas.openxmlformats.org/presentationml/2006/ole">
            <mc:AlternateContent xmlns:mc="http://schemas.openxmlformats.org/markup-compatibility/2006">
              <mc:Choice xmlns:v="urn:schemas-microsoft-com:vml" Requires="v">
                <p:oleObj name="Equation" r:id="rId2" imgW="2412720" imgH="228600" progId="Equation.3">
                  <p:embed/>
                </p:oleObj>
              </mc:Choice>
              <mc:Fallback>
                <p:oleObj name="Equation" r:id="rId2" imgW="2412720" imgH="228600" progId="Equation.3">
                  <p:embed/>
                  <p:pic>
                    <p:nvPicPr>
                      <p:cNvPr id="6" name="Object 5"/>
                      <p:cNvPicPr/>
                      <p:nvPr/>
                    </p:nvPicPr>
                    <p:blipFill>
                      <a:blip r:embed="rId3"/>
                      <a:stretch>
                        <a:fillRect/>
                      </a:stretch>
                    </p:blipFill>
                    <p:spPr>
                      <a:xfrm>
                        <a:off x="2643529" y="2000017"/>
                        <a:ext cx="6908115" cy="654453"/>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848602726"/>
              </p:ext>
            </p:extLst>
          </p:nvPr>
        </p:nvGraphicFramePr>
        <p:xfrm>
          <a:off x="1493836" y="3044291"/>
          <a:ext cx="9207500" cy="569913"/>
        </p:xfrm>
        <a:graphic>
          <a:graphicData uri="http://schemas.openxmlformats.org/presentationml/2006/ole">
            <mc:AlternateContent xmlns:mc="http://schemas.openxmlformats.org/markup-compatibility/2006">
              <mc:Choice xmlns:v="urn:schemas-microsoft-com:vml" Requires="v">
                <p:oleObj name="Equation" r:id="rId4" imgW="3898800" imgH="241200" progId="Equation.3">
                  <p:embed/>
                </p:oleObj>
              </mc:Choice>
              <mc:Fallback>
                <p:oleObj name="Equation" r:id="rId4" imgW="3898800" imgH="241200" progId="Equation.3">
                  <p:embed/>
                  <p:pic>
                    <p:nvPicPr>
                      <p:cNvPr id="3" name="Object 2"/>
                      <p:cNvPicPr/>
                      <p:nvPr/>
                    </p:nvPicPr>
                    <p:blipFill>
                      <a:blip r:embed="rId5"/>
                      <a:stretch>
                        <a:fillRect/>
                      </a:stretch>
                    </p:blipFill>
                    <p:spPr>
                      <a:xfrm>
                        <a:off x="1493836" y="3044291"/>
                        <a:ext cx="9207500" cy="569913"/>
                      </a:xfrm>
                      <a:prstGeom prst="rect">
                        <a:avLst/>
                      </a:prstGeom>
                    </p:spPr>
                  </p:pic>
                </p:oleObj>
              </mc:Fallback>
            </mc:AlternateContent>
          </a:graphicData>
        </a:graphic>
      </p:graphicFrame>
      <p:sp>
        <p:nvSpPr>
          <p:cNvPr id="4" name="TextBox 3"/>
          <p:cNvSpPr txBox="1"/>
          <p:nvPr/>
        </p:nvSpPr>
        <p:spPr>
          <a:xfrm>
            <a:off x="1884112" y="4138047"/>
            <a:ext cx="8756371" cy="2215991"/>
          </a:xfrm>
          <a:prstGeom prst="rect">
            <a:avLst/>
          </a:prstGeom>
          <a:noFill/>
        </p:spPr>
        <p:txBody>
          <a:bodyPr wrap="none" rtlCol="0">
            <a:spAutoFit/>
          </a:bodyPr>
          <a:lstStyle/>
          <a:p>
            <a:r>
              <a:rPr lang="en-GB" sz="2400" dirty="0">
                <a:solidFill>
                  <a:srgbClr val="0070C0"/>
                </a:solidFill>
              </a:rPr>
              <a:t>Oh bugger.</a:t>
            </a:r>
          </a:p>
          <a:p>
            <a:r>
              <a:rPr lang="en-GB" sz="2400" dirty="0">
                <a:solidFill>
                  <a:srgbClr val="0070C0"/>
                </a:solidFill>
              </a:rPr>
              <a:t>There is no analytic solution. We don’t have an explicit form for I(</a:t>
            </a:r>
            <a:r>
              <a:rPr lang="en-GB" sz="2400" dirty="0" err="1">
                <a:solidFill>
                  <a:srgbClr val="0070C0"/>
                </a:solidFill>
              </a:rPr>
              <a:t>x,y</a:t>
            </a:r>
            <a:r>
              <a:rPr lang="en-GB" sz="2400" dirty="0">
                <a:solidFill>
                  <a:srgbClr val="0070C0"/>
                </a:solidFill>
              </a:rPr>
              <a:t>) </a:t>
            </a:r>
          </a:p>
          <a:p>
            <a:r>
              <a:rPr lang="en-GB" sz="2400" dirty="0">
                <a:solidFill>
                  <a:srgbClr val="0070C0"/>
                </a:solidFill>
              </a:rPr>
              <a:t>And the solution is HUGE.</a:t>
            </a:r>
          </a:p>
          <a:p>
            <a:r>
              <a:rPr lang="en-GB" sz="2400" dirty="0">
                <a:solidFill>
                  <a:srgbClr val="0070C0"/>
                </a:solidFill>
              </a:rPr>
              <a:t>There is a dx and </a:t>
            </a:r>
            <a:r>
              <a:rPr lang="en-GB" sz="2400" dirty="0" err="1">
                <a:solidFill>
                  <a:srgbClr val="0070C0"/>
                </a:solidFill>
              </a:rPr>
              <a:t>dy</a:t>
            </a:r>
            <a:r>
              <a:rPr lang="en-GB" sz="2400" dirty="0">
                <a:solidFill>
                  <a:srgbClr val="0070C0"/>
                </a:solidFill>
              </a:rPr>
              <a:t> for EVERY PIXEL in EVERY frame!</a:t>
            </a:r>
          </a:p>
          <a:p>
            <a:r>
              <a:rPr lang="en-GB" sz="2400" dirty="0">
                <a:solidFill>
                  <a:srgbClr val="0070C0"/>
                </a:solidFill>
              </a:rPr>
              <a:t>4 Million Variables!</a:t>
            </a:r>
          </a:p>
          <a:p>
            <a:endParaRPr lang="en-US" dirty="0">
              <a:solidFill>
                <a:srgbClr val="0070C0"/>
              </a:solidFill>
            </a:endParaRPr>
          </a:p>
        </p:txBody>
      </p:sp>
    </p:spTree>
    <p:extLst>
      <p:ext uri="{BB962C8B-B14F-4D97-AF65-F5344CB8AC3E}">
        <p14:creationId xmlns:p14="http://schemas.microsoft.com/office/powerpoint/2010/main" val="410968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79876" y="1844676"/>
            <a:ext cx="358775" cy="3960813"/>
            <a:chOff x="1610" y="1162"/>
            <a:chExt cx="226" cy="2495"/>
          </a:xfrm>
        </p:grpSpPr>
        <p:sp>
          <p:nvSpPr>
            <p:cNvPr id="27684" name="Rectangle 3"/>
            <p:cNvSpPr>
              <a:spLocks noChangeArrowheads="1"/>
            </p:cNvSpPr>
            <p:nvPr/>
          </p:nvSpPr>
          <p:spPr bwMode="auto">
            <a:xfrm>
              <a:off x="1610" y="1162"/>
              <a:ext cx="226" cy="227"/>
            </a:xfrm>
            <a:prstGeom prst="rect">
              <a:avLst/>
            </a:prstGeom>
            <a:solidFill>
              <a:schemeClr val="accent1"/>
            </a:solidFill>
            <a:ln w="9525">
              <a:solidFill>
                <a:schemeClr val="tx1"/>
              </a:solidFill>
              <a:miter lim="800000"/>
              <a:headEnd/>
              <a:tailEnd/>
            </a:ln>
          </p:spPr>
          <p:txBody>
            <a:bodyPr wrap="none" anchor="ctr"/>
            <a:lstStyle/>
            <a:p>
              <a:endParaRPr lang="en-IE"/>
            </a:p>
          </p:txBody>
        </p:sp>
        <p:sp>
          <p:nvSpPr>
            <p:cNvPr id="27685" name="Rectangle 4"/>
            <p:cNvSpPr>
              <a:spLocks noChangeArrowheads="1"/>
            </p:cNvSpPr>
            <p:nvPr/>
          </p:nvSpPr>
          <p:spPr bwMode="auto">
            <a:xfrm>
              <a:off x="1610" y="1389"/>
              <a:ext cx="226" cy="227"/>
            </a:xfrm>
            <a:prstGeom prst="rect">
              <a:avLst/>
            </a:prstGeom>
            <a:solidFill>
              <a:srgbClr val="33CCCC"/>
            </a:solidFill>
            <a:ln w="9525">
              <a:solidFill>
                <a:schemeClr val="tx1"/>
              </a:solidFill>
              <a:miter lim="800000"/>
              <a:headEnd/>
              <a:tailEnd/>
            </a:ln>
          </p:spPr>
          <p:txBody>
            <a:bodyPr wrap="none" anchor="ctr"/>
            <a:lstStyle/>
            <a:p>
              <a:endParaRPr lang="en-IE"/>
            </a:p>
          </p:txBody>
        </p:sp>
        <p:sp>
          <p:nvSpPr>
            <p:cNvPr id="27686" name="Rectangle 5"/>
            <p:cNvSpPr>
              <a:spLocks noChangeArrowheads="1"/>
            </p:cNvSpPr>
            <p:nvPr/>
          </p:nvSpPr>
          <p:spPr bwMode="auto">
            <a:xfrm>
              <a:off x="1610" y="1615"/>
              <a:ext cx="226" cy="227"/>
            </a:xfrm>
            <a:prstGeom prst="rect">
              <a:avLst/>
            </a:prstGeom>
            <a:solidFill>
              <a:srgbClr val="666699"/>
            </a:solidFill>
            <a:ln w="9525">
              <a:solidFill>
                <a:schemeClr val="tx1"/>
              </a:solidFill>
              <a:miter lim="800000"/>
              <a:headEnd/>
              <a:tailEnd/>
            </a:ln>
          </p:spPr>
          <p:txBody>
            <a:bodyPr wrap="none" anchor="ctr"/>
            <a:lstStyle/>
            <a:p>
              <a:endParaRPr lang="en-IE"/>
            </a:p>
          </p:txBody>
        </p:sp>
        <p:sp>
          <p:nvSpPr>
            <p:cNvPr id="27687" name="Rectangle 6"/>
            <p:cNvSpPr>
              <a:spLocks noChangeArrowheads="1"/>
            </p:cNvSpPr>
            <p:nvPr/>
          </p:nvSpPr>
          <p:spPr bwMode="auto">
            <a:xfrm>
              <a:off x="1610" y="1842"/>
              <a:ext cx="226" cy="227"/>
            </a:xfrm>
            <a:prstGeom prst="rect">
              <a:avLst/>
            </a:prstGeom>
            <a:solidFill>
              <a:srgbClr val="00FF00"/>
            </a:solidFill>
            <a:ln w="9525">
              <a:solidFill>
                <a:schemeClr val="tx1"/>
              </a:solidFill>
              <a:miter lim="800000"/>
              <a:headEnd/>
              <a:tailEnd/>
            </a:ln>
          </p:spPr>
          <p:txBody>
            <a:bodyPr wrap="none" anchor="ctr"/>
            <a:lstStyle/>
            <a:p>
              <a:endParaRPr lang="en-IE"/>
            </a:p>
          </p:txBody>
        </p:sp>
        <p:sp>
          <p:nvSpPr>
            <p:cNvPr id="27688" name="Rectangle 7"/>
            <p:cNvSpPr>
              <a:spLocks noChangeArrowheads="1"/>
            </p:cNvSpPr>
            <p:nvPr/>
          </p:nvSpPr>
          <p:spPr bwMode="auto">
            <a:xfrm>
              <a:off x="1610" y="2069"/>
              <a:ext cx="226" cy="227"/>
            </a:xfrm>
            <a:prstGeom prst="rect">
              <a:avLst/>
            </a:prstGeom>
            <a:solidFill>
              <a:srgbClr val="FF6600"/>
            </a:solidFill>
            <a:ln w="9525">
              <a:solidFill>
                <a:schemeClr val="tx1"/>
              </a:solidFill>
              <a:miter lim="800000"/>
              <a:headEnd/>
              <a:tailEnd/>
            </a:ln>
          </p:spPr>
          <p:txBody>
            <a:bodyPr wrap="none" anchor="ctr"/>
            <a:lstStyle/>
            <a:p>
              <a:endParaRPr lang="en-IE"/>
            </a:p>
          </p:txBody>
        </p:sp>
        <p:sp>
          <p:nvSpPr>
            <p:cNvPr id="27689" name="Rectangle 8"/>
            <p:cNvSpPr>
              <a:spLocks noChangeArrowheads="1"/>
            </p:cNvSpPr>
            <p:nvPr/>
          </p:nvSpPr>
          <p:spPr bwMode="auto">
            <a:xfrm>
              <a:off x="1610" y="2296"/>
              <a:ext cx="226" cy="227"/>
            </a:xfrm>
            <a:prstGeom prst="rect">
              <a:avLst/>
            </a:prstGeom>
            <a:solidFill>
              <a:srgbClr val="FF0000"/>
            </a:solidFill>
            <a:ln w="9525">
              <a:solidFill>
                <a:schemeClr val="tx1"/>
              </a:solidFill>
              <a:miter lim="800000"/>
              <a:headEnd/>
              <a:tailEnd/>
            </a:ln>
          </p:spPr>
          <p:txBody>
            <a:bodyPr wrap="none" anchor="ctr"/>
            <a:lstStyle/>
            <a:p>
              <a:endParaRPr lang="en-IE"/>
            </a:p>
          </p:txBody>
        </p:sp>
        <p:sp>
          <p:nvSpPr>
            <p:cNvPr id="27690" name="Rectangle 9"/>
            <p:cNvSpPr>
              <a:spLocks noChangeArrowheads="1"/>
            </p:cNvSpPr>
            <p:nvPr/>
          </p:nvSpPr>
          <p:spPr bwMode="auto">
            <a:xfrm>
              <a:off x="1610" y="2523"/>
              <a:ext cx="226" cy="227"/>
            </a:xfrm>
            <a:prstGeom prst="rect">
              <a:avLst/>
            </a:prstGeom>
            <a:solidFill>
              <a:srgbClr val="800000"/>
            </a:solidFill>
            <a:ln w="9525">
              <a:solidFill>
                <a:schemeClr val="tx1"/>
              </a:solidFill>
              <a:miter lim="800000"/>
              <a:headEnd/>
              <a:tailEnd/>
            </a:ln>
          </p:spPr>
          <p:txBody>
            <a:bodyPr wrap="none" anchor="ctr"/>
            <a:lstStyle/>
            <a:p>
              <a:endParaRPr lang="en-IE"/>
            </a:p>
          </p:txBody>
        </p:sp>
        <p:sp>
          <p:nvSpPr>
            <p:cNvPr id="27691" name="Rectangle 10"/>
            <p:cNvSpPr>
              <a:spLocks noChangeArrowheads="1"/>
            </p:cNvSpPr>
            <p:nvPr/>
          </p:nvSpPr>
          <p:spPr bwMode="auto">
            <a:xfrm>
              <a:off x="1610" y="2749"/>
              <a:ext cx="226" cy="227"/>
            </a:xfrm>
            <a:prstGeom prst="rect">
              <a:avLst/>
            </a:prstGeom>
            <a:solidFill>
              <a:srgbClr val="FFCC00"/>
            </a:solidFill>
            <a:ln w="9525">
              <a:solidFill>
                <a:schemeClr val="tx1"/>
              </a:solidFill>
              <a:miter lim="800000"/>
              <a:headEnd/>
              <a:tailEnd/>
            </a:ln>
          </p:spPr>
          <p:txBody>
            <a:bodyPr wrap="none" anchor="ctr"/>
            <a:lstStyle/>
            <a:p>
              <a:endParaRPr lang="en-IE"/>
            </a:p>
          </p:txBody>
        </p:sp>
        <p:sp>
          <p:nvSpPr>
            <p:cNvPr id="27692" name="Rectangle 11"/>
            <p:cNvSpPr>
              <a:spLocks noChangeArrowheads="1"/>
            </p:cNvSpPr>
            <p:nvPr/>
          </p:nvSpPr>
          <p:spPr bwMode="auto">
            <a:xfrm>
              <a:off x="1610" y="2976"/>
              <a:ext cx="226" cy="227"/>
            </a:xfrm>
            <a:prstGeom prst="rect">
              <a:avLst/>
            </a:prstGeom>
            <a:solidFill>
              <a:srgbClr val="008000"/>
            </a:solidFill>
            <a:ln w="9525">
              <a:solidFill>
                <a:schemeClr val="tx1"/>
              </a:solidFill>
              <a:miter lim="800000"/>
              <a:headEnd/>
              <a:tailEnd/>
            </a:ln>
          </p:spPr>
          <p:txBody>
            <a:bodyPr wrap="none" anchor="ctr"/>
            <a:lstStyle/>
            <a:p>
              <a:endParaRPr lang="en-IE"/>
            </a:p>
          </p:txBody>
        </p:sp>
        <p:sp>
          <p:nvSpPr>
            <p:cNvPr id="27693" name="Rectangle 12"/>
            <p:cNvSpPr>
              <a:spLocks noChangeArrowheads="1"/>
            </p:cNvSpPr>
            <p:nvPr/>
          </p:nvSpPr>
          <p:spPr bwMode="auto">
            <a:xfrm>
              <a:off x="1610" y="3203"/>
              <a:ext cx="226" cy="227"/>
            </a:xfrm>
            <a:prstGeom prst="rect">
              <a:avLst/>
            </a:prstGeom>
            <a:solidFill>
              <a:srgbClr val="333399"/>
            </a:solidFill>
            <a:ln w="9525">
              <a:solidFill>
                <a:schemeClr val="tx1"/>
              </a:solidFill>
              <a:miter lim="800000"/>
              <a:headEnd/>
              <a:tailEnd/>
            </a:ln>
          </p:spPr>
          <p:txBody>
            <a:bodyPr wrap="none" anchor="ctr"/>
            <a:lstStyle/>
            <a:p>
              <a:endParaRPr lang="en-IE"/>
            </a:p>
          </p:txBody>
        </p:sp>
        <p:sp>
          <p:nvSpPr>
            <p:cNvPr id="27694" name="Rectangle 13"/>
            <p:cNvSpPr>
              <a:spLocks noChangeArrowheads="1"/>
            </p:cNvSpPr>
            <p:nvPr/>
          </p:nvSpPr>
          <p:spPr bwMode="auto">
            <a:xfrm>
              <a:off x="1610" y="3430"/>
              <a:ext cx="226" cy="227"/>
            </a:xfrm>
            <a:prstGeom prst="rect">
              <a:avLst/>
            </a:prstGeom>
            <a:solidFill>
              <a:srgbClr val="003366"/>
            </a:solidFill>
            <a:ln w="9525">
              <a:solidFill>
                <a:schemeClr val="tx1"/>
              </a:solidFill>
              <a:miter lim="800000"/>
              <a:headEnd/>
              <a:tailEnd/>
            </a:ln>
          </p:spPr>
          <p:txBody>
            <a:bodyPr wrap="none" anchor="ctr"/>
            <a:lstStyle/>
            <a:p>
              <a:endParaRPr lang="en-IE"/>
            </a:p>
          </p:txBody>
        </p:sp>
      </p:grpSp>
      <p:grpSp>
        <p:nvGrpSpPr>
          <p:cNvPr id="3" name="Group 14"/>
          <p:cNvGrpSpPr>
            <a:grpSpLocks/>
          </p:cNvGrpSpPr>
          <p:nvPr/>
        </p:nvGrpSpPr>
        <p:grpSpPr bwMode="auto">
          <a:xfrm>
            <a:off x="8112126" y="1844676"/>
            <a:ext cx="358775" cy="3959225"/>
            <a:chOff x="4150" y="1162"/>
            <a:chExt cx="226" cy="2494"/>
          </a:xfrm>
        </p:grpSpPr>
        <p:sp>
          <p:nvSpPr>
            <p:cNvPr id="27673" name="Rectangle 15"/>
            <p:cNvSpPr>
              <a:spLocks noChangeArrowheads="1"/>
            </p:cNvSpPr>
            <p:nvPr/>
          </p:nvSpPr>
          <p:spPr bwMode="auto">
            <a:xfrm>
              <a:off x="4150" y="1615"/>
              <a:ext cx="226" cy="227"/>
            </a:xfrm>
            <a:prstGeom prst="rect">
              <a:avLst/>
            </a:prstGeom>
            <a:solidFill>
              <a:schemeClr val="accent1"/>
            </a:solidFill>
            <a:ln w="9525">
              <a:solidFill>
                <a:schemeClr val="tx1"/>
              </a:solidFill>
              <a:miter lim="800000"/>
              <a:headEnd/>
              <a:tailEnd/>
            </a:ln>
          </p:spPr>
          <p:txBody>
            <a:bodyPr wrap="none" anchor="ctr"/>
            <a:lstStyle/>
            <a:p>
              <a:endParaRPr lang="en-IE"/>
            </a:p>
          </p:txBody>
        </p:sp>
        <p:sp>
          <p:nvSpPr>
            <p:cNvPr id="27674" name="Rectangle 16"/>
            <p:cNvSpPr>
              <a:spLocks noChangeArrowheads="1"/>
            </p:cNvSpPr>
            <p:nvPr/>
          </p:nvSpPr>
          <p:spPr bwMode="auto">
            <a:xfrm>
              <a:off x="4150" y="1842"/>
              <a:ext cx="226" cy="227"/>
            </a:xfrm>
            <a:prstGeom prst="rect">
              <a:avLst/>
            </a:prstGeom>
            <a:solidFill>
              <a:srgbClr val="33CCCC"/>
            </a:solidFill>
            <a:ln w="9525">
              <a:solidFill>
                <a:schemeClr val="tx1"/>
              </a:solidFill>
              <a:miter lim="800000"/>
              <a:headEnd/>
              <a:tailEnd/>
            </a:ln>
          </p:spPr>
          <p:txBody>
            <a:bodyPr wrap="none" anchor="ctr"/>
            <a:lstStyle/>
            <a:p>
              <a:endParaRPr lang="en-IE"/>
            </a:p>
          </p:txBody>
        </p:sp>
        <p:sp>
          <p:nvSpPr>
            <p:cNvPr id="27675" name="Rectangle 17"/>
            <p:cNvSpPr>
              <a:spLocks noChangeArrowheads="1"/>
            </p:cNvSpPr>
            <p:nvPr/>
          </p:nvSpPr>
          <p:spPr bwMode="auto">
            <a:xfrm>
              <a:off x="4150" y="2068"/>
              <a:ext cx="226" cy="227"/>
            </a:xfrm>
            <a:prstGeom prst="rect">
              <a:avLst/>
            </a:prstGeom>
            <a:solidFill>
              <a:srgbClr val="666699"/>
            </a:solidFill>
            <a:ln w="9525">
              <a:solidFill>
                <a:schemeClr val="tx1"/>
              </a:solidFill>
              <a:miter lim="800000"/>
              <a:headEnd/>
              <a:tailEnd/>
            </a:ln>
          </p:spPr>
          <p:txBody>
            <a:bodyPr wrap="none" anchor="ctr"/>
            <a:lstStyle/>
            <a:p>
              <a:endParaRPr lang="en-IE"/>
            </a:p>
          </p:txBody>
        </p:sp>
        <p:sp>
          <p:nvSpPr>
            <p:cNvPr id="27676" name="Rectangle 18"/>
            <p:cNvSpPr>
              <a:spLocks noChangeArrowheads="1"/>
            </p:cNvSpPr>
            <p:nvPr/>
          </p:nvSpPr>
          <p:spPr bwMode="auto">
            <a:xfrm>
              <a:off x="4150" y="2295"/>
              <a:ext cx="226" cy="227"/>
            </a:xfrm>
            <a:prstGeom prst="rect">
              <a:avLst/>
            </a:prstGeom>
            <a:solidFill>
              <a:srgbClr val="00FF00"/>
            </a:solidFill>
            <a:ln w="9525">
              <a:solidFill>
                <a:schemeClr val="tx1"/>
              </a:solidFill>
              <a:miter lim="800000"/>
              <a:headEnd/>
              <a:tailEnd/>
            </a:ln>
          </p:spPr>
          <p:txBody>
            <a:bodyPr wrap="none" anchor="ctr"/>
            <a:lstStyle/>
            <a:p>
              <a:endParaRPr lang="en-IE"/>
            </a:p>
          </p:txBody>
        </p:sp>
        <p:sp>
          <p:nvSpPr>
            <p:cNvPr id="27677" name="Rectangle 19"/>
            <p:cNvSpPr>
              <a:spLocks noChangeArrowheads="1"/>
            </p:cNvSpPr>
            <p:nvPr/>
          </p:nvSpPr>
          <p:spPr bwMode="auto">
            <a:xfrm>
              <a:off x="4150" y="2522"/>
              <a:ext cx="226" cy="227"/>
            </a:xfrm>
            <a:prstGeom prst="rect">
              <a:avLst/>
            </a:prstGeom>
            <a:solidFill>
              <a:srgbClr val="FF6600"/>
            </a:solidFill>
            <a:ln w="9525">
              <a:solidFill>
                <a:schemeClr val="tx1"/>
              </a:solidFill>
              <a:miter lim="800000"/>
              <a:headEnd/>
              <a:tailEnd/>
            </a:ln>
          </p:spPr>
          <p:txBody>
            <a:bodyPr wrap="none" anchor="ctr"/>
            <a:lstStyle/>
            <a:p>
              <a:endParaRPr lang="en-IE"/>
            </a:p>
          </p:txBody>
        </p:sp>
        <p:sp>
          <p:nvSpPr>
            <p:cNvPr id="27678" name="Rectangle 20"/>
            <p:cNvSpPr>
              <a:spLocks noChangeArrowheads="1"/>
            </p:cNvSpPr>
            <p:nvPr/>
          </p:nvSpPr>
          <p:spPr bwMode="auto">
            <a:xfrm>
              <a:off x="4150" y="2749"/>
              <a:ext cx="226" cy="227"/>
            </a:xfrm>
            <a:prstGeom prst="rect">
              <a:avLst/>
            </a:prstGeom>
            <a:solidFill>
              <a:srgbClr val="FF0000"/>
            </a:solidFill>
            <a:ln w="9525">
              <a:solidFill>
                <a:schemeClr val="tx1"/>
              </a:solidFill>
              <a:miter lim="800000"/>
              <a:headEnd/>
              <a:tailEnd/>
            </a:ln>
          </p:spPr>
          <p:txBody>
            <a:bodyPr wrap="none" anchor="ctr"/>
            <a:lstStyle/>
            <a:p>
              <a:endParaRPr lang="en-IE"/>
            </a:p>
          </p:txBody>
        </p:sp>
        <p:sp>
          <p:nvSpPr>
            <p:cNvPr id="27679" name="Rectangle 21"/>
            <p:cNvSpPr>
              <a:spLocks noChangeArrowheads="1"/>
            </p:cNvSpPr>
            <p:nvPr/>
          </p:nvSpPr>
          <p:spPr bwMode="auto">
            <a:xfrm>
              <a:off x="4150" y="2976"/>
              <a:ext cx="226" cy="227"/>
            </a:xfrm>
            <a:prstGeom prst="rect">
              <a:avLst/>
            </a:prstGeom>
            <a:solidFill>
              <a:srgbClr val="800000"/>
            </a:solidFill>
            <a:ln w="9525">
              <a:solidFill>
                <a:schemeClr val="tx1"/>
              </a:solidFill>
              <a:miter lim="800000"/>
              <a:headEnd/>
              <a:tailEnd/>
            </a:ln>
          </p:spPr>
          <p:txBody>
            <a:bodyPr wrap="none" anchor="ctr"/>
            <a:lstStyle/>
            <a:p>
              <a:endParaRPr lang="en-IE"/>
            </a:p>
          </p:txBody>
        </p:sp>
        <p:sp>
          <p:nvSpPr>
            <p:cNvPr id="27680" name="Rectangle 22"/>
            <p:cNvSpPr>
              <a:spLocks noChangeArrowheads="1"/>
            </p:cNvSpPr>
            <p:nvPr/>
          </p:nvSpPr>
          <p:spPr bwMode="auto">
            <a:xfrm>
              <a:off x="4150" y="3202"/>
              <a:ext cx="226" cy="227"/>
            </a:xfrm>
            <a:prstGeom prst="rect">
              <a:avLst/>
            </a:prstGeom>
            <a:solidFill>
              <a:srgbClr val="FFCC00"/>
            </a:solidFill>
            <a:ln w="9525">
              <a:solidFill>
                <a:schemeClr val="tx1"/>
              </a:solidFill>
              <a:miter lim="800000"/>
              <a:headEnd/>
              <a:tailEnd/>
            </a:ln>
          </p:spPr>
          <p:txBody>
            <a:bodyPr wrap="none" anchor="ctr"/>
            <a:lstStyle/>
            <a:p>
              <a:endParaRPr lang="en-IE"/>
            </a:p>
          </p:txBody>
        </p:sp>
        <p:sp>
          <p:nvSpPr>
            <p:cNvPr id="27681" name="Rectangle 23"/>
            <p:cNvSpPr>
              <a:spLocks noChangeArrowheads="1"/>
            </p:cNvSpPr>
            <p:nvPr/>
          </p:nvSpPr>
          <p:spPr bwMode="auto">
            <a:xfrm>
              <a:off x="4150" y="3429"/>
              <a:ext cx="226" cy="227"/>
            </a:xfrm>
            <a:prstGeom prst="rect">
              <a:avLst/>
            </a:prstGeom>
            <a:solidFill>
              <a:srgbClr val="008000"/>
            </a:solidFill>
            <a:ln w="9525">
              <a:solidFill>
                <a:schemeClr val="tx1"/>
              </a:solidFill>
              <a:miter lim="800000"/>
              <a:headEnd/>
              <a:tailEnd/>
            </a:ln>
          </p:spPr>
          <p:txBody>
            <a:bodyPr wrap="none" anchor="ctr"/>
            <a:lstStyle/>
            <a:p>
              <a:endParaRPr lang="en-IE"/>
            </a:p>
          </p:txBody>
        </p:sp>
        <p:sp>
          <p:nvSpPr>
            <p:cNvPr id="27682" name="Rectangle 24"/>
            <p:cNvSpPr>
              <a:spLocks noChangeArrowheads="1"/>
            </p:cNvSpPr>
            <p:nvPr/>
          </p:nvSpPr>
          <p:spPr bwMode="auto">
            <a:xfrm>
              <a:off x="4150" y="1162"/>
              <a:ext cx="226" cy="227"/>
            </a:xfrm>
            <a:prstGeom prst="rect">
              <a:avLst/>
            </a:prstGeom>
            <a:solidFill>
              <a:srgbClr val="808080"/>
            </a:solidFill>
            <a:ln w="9525">
              <a:solidFill>
                <a:schemeClr val="tx1"/>
              </a:solidFill>
              <a:miter lim="800000"/>
              <a:headEnd/>
              <a:tailEnd/>
            </a:ln>
          </p:spPr>
          <p:txBody>
            <a:bodyPr wrap="none" anchor="ctr"/>
            <a:lstStyle/>
            <a:p>
              <a:endParaRPr lang="en-IE"/>
            </a:p>
          </p:txBody>
        </p:sp>
        <p:sp>
          <p:nvSpPr>
            <p:cNvPr id="27683" name="Rectangle 25"/>
            <p:cNvSpPr>
              <a:spLocks noChangeArrowheads="1"/>
            </p:cNvSpPr>
            <p:nvPr/>
          </p:nvSpPr>
          <p:spPr bwMode="auto">
            <a:xfrm>
              <a:off x="4150" y="1389"/>
              <a:ext cx="226" cy="227"/>
            </a:xfrm>
            <a:prstGeom prst="rect">
              <a:avLst/>
            </a:prstGeom>
            <a:solidFill>
              <a:srgbClr val="003300"/>
            </a:solidFill>
            <a:ln w="9525">
              <a:solidFill>
                <a:schemeClr val="tx1"/>
              </a:solidFill>
              <a:miter lim="800000"/>
              <a:headEnd/>
              <a:tailEnd/>
            </a:ln>
          </p:spPr>
          <p:txBody>
            <a:bodyPr wrap="none" anchor="ctr"/>
            <a:lstStyle/>
            <a:p>
              <a:endParaRPr lang="en-IE"/>
            </a:p>
          </p:txBody>
        </p:sp>
      </p:grpSp>
      <p:sp>
        <p:nvSpPr>
          <p:cNvPr id="27652" name="Rectangle 26"/>
          <p:cNvSpPr>
            <a:spLocks noChangeArrowheads="1"/>
          </p:cNvSpPr>
          <p:nvPr/>
        </p:nvSpPr>
        <p:spPr bwMode="auto">
          <a:xfrm>
            <a:off x="6096001" y="1844676"/>
            <a:ext cx="358775" cy="360363"/>
          </a:xfrm>
          <a:prstGeom prst="rect">
            <a:avLst/>
          </a:prstGeom>
          <a:noFill/>
          <a:ln w="28575">
            <a:solidFill>
              <a:srgbClr val="003300"/>
            </a:solidFill>
            <a:miter lim="800000"/>
            <a:headEnd/>
            <a:tailEnd/>
          </a:ln>
        </p:spPr>
        <p:txBody>
          <a:bodyPr wrap="none" anchor="ctr"/>
          <a:lstStyle/>
          <a:p>
            <a:endParaRPr lang="en-IE"/>
          </a:p>
        </p:txBody>
      </p:sp>
      <p:sp>
        <p:nvSpPr>
          <p:cNvPr id="27653" name="Rectangle 27"/>
          <p:cNvSpPr>
            <a:spLocks noChangeArrowheads="1"/>
          </p:cNvSpPr>
          <p:nvPr/>
        </p:nvSpPr>
        <p:spPr bwMode="auto">
          <a:xfrm>
            <a:off x="6096001" y="2205038"/>
            <a:ext cx="358775" cy="360362"/>
          </a:xfrm>
          <a:prstGeom prst="rect">
            <a:avLst/>
          </a:prstGeom>
          <a:noFill/>
          <a:ln w="28575">
            <a:solidFill>
              <a:srgbClr val="003300"/>
            </a:solidFill>
            <a:miter lim="800000"/>
            <a:headEnd/>
            <a:tailEnd/>
          </a:ln>
        </p:spPr>
        <p:txBody>
          <a:bodyPr wrap="none" anchor="ctr"/>
          <a:lstStyle/>
          <a:p>
            <a:endParaRPr lang="en-IE"/>
          </a:p>
        </p:txBody>
      </p:sp>
      <p:sp>
        <p:nvSpPr>
          <p:cNvPr id="27654" name="Rectangle 28"/>
          <p:cNvSpPr>
            <a:spLocks noChangeArrowheads="1"/>
          </p:cNvSpPr>
          <p:nvPr/>
        </p:nvSpPr>
        <p:spPr bwMode="auto">
          <a:xfrm>
            <a:off x="6096001" y="2563813"/>
            <a:ext cx="358775" cy="360362"/>
          </a:xfrm>
          <a:prstGeom prst="rect">
            <a:avLst/>
          </a:prstGeom>
          <a:noFill/>
          <a:ln w="28575">
            <a:solidFill>
              <a:srgbClr val="003300"/>
            </a:solidFill>
            <a:miter lim="800000"/>
            <a:headEnd/>
            <a:tailEnd/>
          </a:ln>
        </p:spPr>
        <p:txBody>
          <a:bodyPr wrap="none" anchor="ctr"/>
          <a:lstStyle/>
          <a:p>
            <a:endParaRPr lang="en-IE"/>
          </a:p>
        </p:txBody>
      </p:sp>
      <p:sp>
        <p:nvSpPr>
          <p:cNvPr id="27655" name="Rectangle 29"/>
          <p:cNvSpPr>
            <a:spLocks noChangeArrowheads="1"/>
          </p:cNvSpPr>
          <p:nvPr/>
        </p:nvSpPr>
        <p:spPr bwMode="auto">
          <a:xfrm>
            <a:off x="6096001" y="2924176"/>
            <a:ext cx="358775" cy="360363"/>
          </a:xfrm>
          <a:prstGeom prst="rect">
            <a:avLst/>
          </a:prstGeom>
          <a:noFill/>
          <a:ln w="28575">
            <a:solidFill>
              <a:srgbClr val="003300"/>
            </a:solidFill>
            <a:miter lim="800000"/>
            <a:headEnd/>
            <a:tailEnd/>
          </a:ln>
        </p:spPr>
        <p:txBody>
          <a:bodyPr wrap="none" anchor="ctr"/>
          <a:lstStyle/>
          <a:p>
            <a:endParaRPr lang="en-IE"/>
          </a:p>
        </p:txBody>
      </p:sp>
      <p:sp>
        <p:nvSpPr>
          <p:cNvPr id="27656" name="Rectangle 30"/>
          <p:cNvSpPr>
            <a:spLocks noChangeArrowheads="1"/>
          </p:cNvSpPr>
          <p:nvPr/>
        </p:nvSpPr>
        <p:spPr bwMode="auto">
          <a:xfrm>
            <a:off x="6096001" y="3284538"/>
            <a:ext cx="358775" cy="360362"/>
          </a:xfrm>
          <a:prstGeom prst="rect">
            <a:avLst/>
          </a:prstGeom>
          <a:noFill/>
          <a:ln w="28575">
            <a:solidFill>
              <a:srgbClr val="003300"/>
            </a:solidFill>
            <a:miter lim="800000"/>
            <a:headEnd/>
            <a:tailEnd/>
          </a:ln>
        </p:spPr>
        <p:txBody>
          <a:bodyPr wrap="none" anchor="ctr"/>
          <a:lstStyle/>
          <a:p>
            <a:endParaRPr lang="en-IE"/>
          </a:p>
        </p:txBody>
      </p:sp>
      <p:sp>
        <p:nvSpPr>
          <p:cNvPr id="27657" name="Rectangle 31"/>
          <p:cNvSpPr>
            <a:spLocks noChangeArrowheads="1"/>
          </p:cNvSpPr>
          <p:nvPr/>
        </p:nvSpPr>
        <p:spPr bwMode="auto">
          <a:xfrm>
            <a:off x="6096001" y="3644901"/>
            <a:ext cx="358775" cy="360363"/>
          </a:xfrm>
          <a:prstGeom prst="rect">
            <a:avLst/>
          </a:prstGeom>
          <a:noFill/>
          <a:ln w="28575">
            <a:solidFill>
              <a:srgbClr val="003300"/>
            </a:solidFill>
            <a:miter lim="800000"/>
            <a:headEnd/>
            <a:tailEnd/>
          </a:ln>
        </p:spPr>
        <p:txBody>
          <a:bodyPr wrap="none" anchor="ctr"/>
          <a:lstStyle/>
          <a:p>
            <a:endParaRPr lang="en-IE"/>
          </a:p>
        </p:txBody>
      </p:sp>
      <p:sp>
        <p:nvSpPr>
          <p:cNvPr id="27658" name="Rectangle 32"/>
          <p:cNvSpPr>
            <a:spLocks noChangeArrowheads="1"/>
          </p:cNvSpPr>
          <p:nvPr/>
        </p:nvSpPr>
        <p:spPr bwMode="auto">
          <a:xfrm>
            <a:off x="6096001" y="4005263"/>
            <a:ext cx="358775" cy="360362"/>
          </a:xfrm>
          <a:prstGeom prst="rect">
            <a:avLst/>
          </a:prstGeom>
          <a:noFill/>
          <a:ln w="28575">
            <a:solidFill>
              <a:srgbClr val="003300"/>
            </a:solidFill>
            <a:miter lim="800000"/>
            <a:headEnd/>
            <a:tailEnd/>
          </a:ln>
        </p:spPr>
        <p:txBody>
          <a:bodyPr wrap="none" anchor="ctr"/>
          <a:lstStyle/>
          <a:p>
            <a:endParaRPr lang="en-IE"/>
          </a:p>
        </p:txBody>
      </p:sp>
      <p:sp>
        <p:nvSpPr>
          <p:cNvPr id="27659" name="Rectangle 33"/>
          <p:cNvSpPr>
            <a:spLocks noChangeArrowheads="1"/>
          </p:cNvSpPr>
          <p:nvPr/>
        </p:nvSpPr>
        <p:spPr bwMode="auto">
          <a:xfrm>
            <a:off x="6096001" y="4364038"/>
            <a:ext cx="358775" cy="360362"/>
          </a:xfrm>
          <a:prstGeom prst="rect">
            <a:avLst/>
          </a:prstGeom>
          <a:noFill/>
          <a:ln w="28575">
            <a:solidFill>
              <a:srgbClr val="003300"/>
            </a:solidFill>
            <a:miter lim="800000"/>
            <a:headEnd/>
            <a:tailEnd/>
          </a:ln>
        </p:spPr>
        <p:txBody>
          <a:bodyPr wrap="none" anchor="ctr"/>
          <a:lstStyle/>
          <a:p>
            <a:endParaRPr lang="en-IE"/>
          </a:p>
        </p:txBody>
      </p:sp>
      <p:sp>
        <p:nvSpPr>
          <p:cNvPr id="27660" name="Rectangle 34"/>
          <p:cNvSpPr>
            <a:spLocks noChangeArrowheads="1"/>
          </p:cNvSpPr>
          <p:nvPr/>
        </p:nvSpPr>
        <p:spPr bwMode="auto">
          <a:xfrm>
            <a:off x="6096001" y="4724401"/>
            <a:ext cx="358775" cy="360363"/>
          </a:xfrm>
          <a:prstGeom prst="rect">
            <a:avLst/>
          </a:prstGeom>
          <a:noFill/>
          <a:ln w="28575">
            <a:solidFill>
              <a:srgbClr val="003300"/>
            </a:solidFill>
            <a:miter lim="800000"/>
            <a:headEnd/>
            <a:tailEnd/>
          </a:ln>
        </p:spPr>
        <p:txBody>
          <a:bodyPr wrap="none" anchor="ctr"/>
          <a:lstStyle/>
          <a:p>
            <a:endParaRPr lang="en-IE"/>
          </a:p>
        </p:txBody>
      </p:sp>
      <p:sp>
        <p:nvSpPr>
          <p:cNvPr id="27661" name="Rectangle 35"/>
          <p:cNvSpPr>
            <a:spLocks noChangeArrowheads="1"/>
          </p:cNvSpPr>
          <p:nvPr/>
        </p:nvSpPr>
        <p:spPr bwMode="auto">
          <a:xfrm>
            <a:off x="6096001" y="5084763"/>
            <a:ext cx="358775" cy="360362"/>
          </a:xfrm>
          <a:prstGeom prst="rect">
            <a:avLst/>
          </a:prstGeom>
          <a:noFill/>
          <a:ln w="28575">
            <a:solidFill>
              <a:srgbClr val="003300"/>
            </a:solidFill>
            <a:miter lim="800000"/>
            <a:headEnd/>
            <a:tailEnd/>
          </a:ln>
        </p:spPr>
        <p:txBody>
          <a:bodyPr wrap="none" anchor="ctr"/>
          <a:lstStyle/>
          <a:p>
            <a:endParaRPr lang="en-IE"/>
          </a:p>
        </p:txBody>
      </p:sp>
      <p:sp>
        <p:nvSpPr>
          <p:cNvPr id="27662" name="Rectangle 36"/>
          <p:cNvSpPr>
            <a:spLocks noChangeArrowheads="1"/>
          </p:cNvSpPr>
          <p:nvPr/>
        </p:nvSpPr>
        <p:spPr bwMode="auto">
          <a:xfrm>
            <a:off x="6096001" y="5445126"/>
            <a:ext cx="358775" cy="360363"/>
          </a:xfrm>
          <a:prstGeom prst="rect">
            <a:avLst/>
          </a:prstGeom>
          <a:noFill/>
          <a:ln w="28575">
            <a:solidFill>
              <a:srgbClr val="003300"/>
            </a:solidFill>
            <a:miter lim="800000"/>
            <a:headEnd/>
            <a:tailEnd/>
          </a:ln>
        </p:spPr>
        <p:txBody>
          <a:bodyPr wrap="none" anchor="ctr"/>
          <a:lstStyle/>
          <a:p>
            <a:endParaRPr lang="en-IE"/>
          </a:p>
        </p:txBody>
      </p:sp>
      <p:sp>
        <p:nvSpPr>
          <p:cNvPr id="27663" name="Line 37"/>
          <p:cNvSpPr>
            <a:spLocks noChangeShapeType="1"/>
          </p:cNvSpPr>
          <p:nvPr/>
        </p:nvSpPr>
        <p:spPr bwMode="auto">
          <a:xfrm flipV="1">
            <a:off x="6240463" y="3500438"/>
            <a:ext cx="2087562" cy="360362"/>
          </a:xfrm>
          <a:prstGeom prst="line">
            <a:avLst/>
          </a:prstGeom>
          <a:noFill/>
          <a:ln w="28575">
            <a:solidFill>
              <a:srgbClr val="FF00FF"/>
            </a:solidFill>
            <a:round/>
            <a:headEnd/>
            <a:tailEnd type="triangle" w="lg" len="lg"/>
          </a:ln>
        </p:spPr>
        <p:txBody>
          <a:bodyPr/>
          <a:lstStyle/>
          <a:p>
            <a:endParaRPr lang="en-IE"/>
          </a:p>
        </p:txBody>
      </p:sp>
      <p:sp>
        <p:nvSpPr>
          <p:cNvPr id="27664" name="Line 38"/>
          <p:cNvSpPr>
            <a:spLocks noChangeShapeType="1"/>
          </p:cNvSpPr>
          <p:nvPr/>
        </p:nvSpPr>
        <p:spPr bwMode="auto">
          <a:xfrm flipH="1">
            <a:off x="4224339" y="3860801"/>
            <a:ext cx="2016125" cy="360363"/>
          </a:xfrm>
          <a:prstGeom prst="line">
            <a:avLst/>
          </a:prstGeom>
          <a:noFill/>
          <a:ln w="28575">
            <a:solidFill>
              <a:srgbClr val="FF00FF"/>
            </a:solidFill>
            <a:round/>
            <a:headEnd/>
            <a:tailEnd type="triangle" w="lg" len="lg"/>
          </a:ln>
        </p:spPr>
        <p:txBody>
          <a:bodyPr/>
          <a:lstStyle/>
          <a:p>
            <a:endParaRPr lang="en-IE"/>
          </a:p>
        </p:txBody>
      </p:sp>
      <p:sp>
        <p:nvSpPr>
          <p:cNvPr id="27665" name="Text Box 39"/>
          <p:cNvSpPr txBox="1">
            <a:spLocks noChangeArrowheads="1"/>
          </p:cNvSpPr>
          <p:nvPr/>
        </p:nvSpPr>
        <p:spPr bwMode="auto">
          <a:xfrm>
            <a:off x="8975725" y="3316288"/>
            <a:ext cx="417102" cy="369332"/>
          </a:xfrm>
          <a:prstGeom prst="rect">
            <a:avLst/>
          </a:prstGeom>
          <a:noFill/>
          <a:ln w="9525">
            <a:noFill/>
            <a:miter lim="800000"/>
            <a:headEnd/>
            <a:tailEnd/>
          </a:ln>
        </p:spPr>
        <p:txBody>
          <a:bodyPr wrap="none">
            <a:spAutoFit/>
          </a:bodyPr>
          <a:lstStyle/>
          <a:p>
            <a:r>
              <a:rPr lang="en-GB"/>
              <a:t>+1</a:t>
            </a:r>
            <a:endParaRPr lang="en-US"/>
          </a:p>
        </p:txBody>
      </p:sp>
      <p:sp>
        <p:nvSpPr>
          <p:cNvPr id="27666" name="Text Box 40"/>
          <p:cNvSpPr txBox="1">
            <a:spLocks noChangeArrowheads="1"/>
          </p:cNvSpPr>
          <p:nvPr/>
        </p:nvSpPr>
        <p:spPr bwMode="auto">
          <a:xfrm>
            <a:off x="3071813" y="3860800"/>
            <a:ext cx="372218" cy="369332"/>
          </a:xfrm>
          <a:prstGeom prst="rect">
            <a:avLst/>
          </a:prstGeom>
          <a:noFill/>
          <a:ln w="9525">
            <a:noFill/>
            <a:miter lim="800000"/>
            <a:headEnd/>
            <a:tailEnd/>
          </a:ln>
        </p:spPr>
        <p:txBody>
          <a:bodyPr wrap="none">
            <a:spAutoFit/>
          </a:bodyPr>
          <a:lstStyle/>
          <a:p>
            <a:r>
              <a:rPr lang="en-GB"/>
              <a:t>-1</a:t>
            </a:r>
            <a:endParaRPr lang="en-US"/>
          </a:p>
        </p:txBody>
      </p:sp>
      <p:sp>
        <p:nvSpPr>
          <p:cNvPr id="27667" name="Line 41"/>
          <p:cNvSpPr>
            <a:spLocks noChangeShapeType="1"/>
          </p:cNvSpPr>
          <p:nvPr/>
        </p:nvSpPr>
        <p:spPr bwMode="auto">
          <a:xfrm flipV="1">
            <a:off x="2855914" y="3860800"/>
            <a:ext cx="7056437" cy="1588"/>
          </a:xfrm>
          <a:prstGeom prst="line">
            <a:avLst/>
          </a:prstGeom>
          <a:noFill/>
          <a:ln w="9525">
            <a:solidFill>
              <a:schemeClr val="tx1"/>
            </a:solidFill>
            <a:round/>
            <a:headEnd/>
            <a:tailEnd/>
          </a:ln>
        </p:spPr>
        <p:txBody>
          <a:bodyPr/>
          <a:lstStyle/>
          <a:p>
            <a:endParaRPr lang="en-IE"/>
          </a:p>
        </p:txBody>
      </p:sp>
      <p:sp>
        <p:nvSpPr>
          <p:cNvPr id="27668" name="AutoShape 42"/>
          <p:cNvSpPr>
            <a:spLocks noChangeArrowheads="1"/>
          </p:cNvSpPr>
          <p:nvPr/>
        </p:nvSpPr>
        <p:spPr bwMode="auto">
          <a:xfrm>
            <a:off x="8543925" y="3500439"/>
            <a:ext cx="215900" cy="288925"/>
          </a:xfrm>
          <a:prstGeom prst="upDownArrow">
            <a:avLst>
              <a:gd name="adj1" fmla="val 50000"/>
              <a:gd name="adj2" fmla="val 26765"/>
            </a:avLst>
          </a:prstGeom>
          <a:solidFill>
            <a:schemeClr val="accent1"/>
          </a:solidFill>
          <a:ln w="9525">
            <a:solidFill>
              <a:schemeClr val="tx1"/>
            </a:solidFill>
            <a:miter lim="800000"/>
            <a:headEnd/>
            <a:tailEnd/>
          </a:ln>
        </p:spPr>
        <p:txBody>
          <a:bodyPr wrap="none" anchor="ctr"/>
          <a:lstStyle/>
          <a:p>
            <a:endParaRPr lang="en-IE"/>
          </a:p>
        </p:txBody>
      </p:sp>
      <p:sp>
        <p:nvSpPr>
          <p:cNvPr id="27669" name="AutoShape 43"/>
          <p:cNvSpPr>
            <a:spLocks noChangeArrowheads="1"/>
          </p:cNvSpPr>
          <p:nvPr/>
        </p:nvSpPr>
        <p:spPr bwMode="auto">
          <a:xfrm>
            <a:off x="3648075" y="3933826"/>
            <a:ext cx="215900" cy="288925"/>
          </a:xfrm>
          <a:prstGeom prst="upDownArrow">
            <a:avLst>
              <a:gd name="adj1" fmla="val 50000"/>
              <a:gd name="adj2" fmla="val 26765"/>
            </a:avLst>
          </a:prstGeom>
          <a:solidFill>
            <a:schemeClr val="accent1"/>
          </a:solidFill>
          <a:ln w="9525">
            <a:solidFill>
              <a:schemeClr val="tx1"/>
            </a:solidFill>
            <a:miter lim="800000"/>
            <a:headEnd/>
            <a:tailEnd/>
          </a:ln>
        </p:spPr>
        <p:txBody>
          <a:bodyPr wrap="none" anchor="ctr"/>
          <a:lstStyle/>
          <a:p>
            <a:endParaRPr lang="en-IE"/>
          </a:p>
        </p:txBody>
      </p:sp>
      <p:sp>
        <p:nvSpPr>
          <p:cNvPr id="27670" name="Text Box 43"/>
          <p:cNvSpPr txBox="1">
            <a:spLocks noChangeArrowheads="1"/>
          </p:cNvSpPr>
          <p:nvPr/>
        </p:nvSpPr>
        <p:spPr bwMode="auto">
          <a:xfrm>
            <a:off x="302217" y="294541"/>
            <a:ext cx="11701220" cy="830997"/>
          </a:xfrm>
          <a:prstGeom prst="rect">
            <a:avLst/>
          </a:prstGeom>
          <a:noFill/>
          <a:ln w="9525">
            <a:noFill/>
            <a:miter lim="800000"/>
            <a:headEnd/>
            <a:tailEnd/>
          </a:ln>
        </p:spPr>
        <p:txBody>
          <a:bodyPr wrap="square">
            <a:spAutoFit/>
          </a:bodyPr>
          <a:lstStyle/>
          <a:p>
            <a:r>
              <a:rPr lang="en-GB" sz="2400" b="1" dirty="0"/>
              <a:t>Brute force numerical solution : examine subset of possible pixel pairs and pick the pair which gives least “squared error”</a:t>
            </a:r>
          </a:p>
        </p:txBody>
      </p:sp>
      <p:sp>
        <p:nvSpPr>
          <p:cNvPr id="27671" name="TextBox 44"/>
          <p:cNvSpPr txBox="1">
            <a:spLocks noChangeArrowheads="1"/>
          </p:cNvSpPr>
          <p:nvPr/>
        </p:nvSpPr>
        <p:spPr bwMode="auto">
          <a:xfrm>
            <a:off x="7464426" y="5949950"/>
            <a:ext cx="1463093" cy="369332"/>
          </a:xfrm>
          <a:prstGeom prst="rect">
            <a:avLst/>
          </a:prstGeom>
          <a:noFill/>
          <a:ln w="9525">
            <a:noFill/>
            <a:miter lim="800000"/>
            <a:headEnd/>
            <a:tailEnd/>
          </a:ln>
        </p:spPr>
        <p:txBody>
          <a:bodyPr wrap="none">
            <a:spAutoFit/>
          </a:bodyPr>
          <a:lstStyle/>
          <a:p>
            <a:r>
              <a:rPr lang="en-IE" b="1">
                <a:solidFill>
                  <a:schemeClr val="bg1"/>
                </a:solidFill>
              </a:rPr>
              <a:t>Right Camera</a:t>
            </a:r>
          </a:p>
        </p:txBody>
      </p:sp>
      <p:sp>
        <p:nvSpPr>
          <p:cNvPr id="27672" name="TextBox 45"/>
          <p:cNvSpPr txBox="1">
            <a:spLocks noChangeArrowheads="1"/>
          </p:cNvSpPr>
          <p:nvPr/>
        </p:nvSpPr>
        <p:spPr bwMode="auto">
          <a:xfrm>
            <a:off x="3359150" y="5949950"/>
            <a:ext cx="1332096" cy="369332"/>
          </a:xfrm>
          <a:prstGeom prst="rect">
            <a:avLst/>
          </a:prstGeom>
          <a:noFill/>
          <a:ln w="9525">
            <a:noFill/>
            <a:miter lim="800000"/>
            <a:headEnd/>
            <a:tailEnd/>
          </a:ln>
        </p:spPr>
        <p:txBody>
          <a:bodyPr wrap="none">
            <a:spAutoFit/>
          </a:bodyPr>
          <a:lstStyle/>
          <a:p>
            <a:r>
              <a:rPr lang="en-IE" b="1">
                <a:solidFill>
                  <a:schemeClr val="bg1"/>
                </a:solidFill>
              </a:rPr>
              <a:t>Left Camera</a:t>
            </a:r>
          </a:p>
        </p:txBody>
      </p:sp>
      <p:graphicFrame>
        <p:nvGraphicFramePr>
          <p:cNvPr id="4" name="Object 3"/>
          <p:cNvGraphicFramePr>
            <a:graphicFrameLocks noChangeAspect="1"/>
          </p:cNvGraphicFramePr>
          <p:nvPr>
            <p:extLst>
              <p:ext uri="{D42A27DB-BD31-4B8C-83A1-F6EECF244321}">
                <p14:modId xmlns:p14="http://schemas.microsoft.com/office/powerpoint/2010/main" val="3240154421"/>
              </p:ext>
            </p:extLst>
          </p:nvPr>
        </p:nvGraphicFramePr>
        <p:xfrm>
          <a:off x="434439" y="2563813"/>
          <a:ext cx="2078829" cy="461962"/>
        </p:xfrm>
        <a:graphic>
          <a:graphicData uri="http://schemas.openxmlformats.org/presentationml/2006/ole">
            <mc:AlternateContent xmlns:mc="http://schemas.openxmlformats.org/markup-compatibility/2006">
              <mc:Choice xmlns:v="urn:schemas-microsoft-com:vml" Requires="v">
                <p:oleObj name="Equation" r:id="rId2" imgW="914400" imgH="203040" progId="Equation.3">
                  <p:embed/>
                </p:oleObj>
              </mc:Choice>
              <mc:Fallback>
                <p:oleObj name="Equation" r:id="rId2" imgW="914400" imgH="203040" progId="Equation.3">
                  <p:embed/>
                  <p:pic>
                    <p:nvPicPr>
                      <p:cNvPr id="4" name="Object 3"/>
                      <p:cNvPicPr/>
                      <p:nvPr/>
                    </p:nvPicPr>
                    <p:blipFill>
                      <a:blip r:embed="rId3"/>
                      <a:stretch>
                        <a:fillRect/>
                      </a:stretch>
                    </p:blipFill>
                    <p:spPr>
                      <a:xfrm>
                        <a:off x="434439" y="2563813"/>
                        <a:ext cx="2078829" cy="46196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69002355"/>
              </p:ext>
            </p:extLst>
          </p:nvPr>
        </p:nvGraphicFramePr>
        <p:xfrm>
          <a:off x="5002024" y="824706"/>
          <a:ext cx="5197275" cy="569914"/>
        </p:xfrm>
        <a:graphic>
          <a:graphicData uri="http://schemas.openxmlformats.org/presentationml/2006/ole">
            <mc:AlternateContent xmlns:mc="http://schemas.openxmlformats.org/markup-compatibility/2006">
              <mc:Choice xmlns:v="urn:schemas-microsoft-com:vml" Requires="v">
                <p:oleObj name="Equation" r:id="rId4" imgW="2197080" imgH="241200" progId="Equation.3">
                  <p:embed/>
                </p:oleObj>
              </mc:Choice>
              <mc:Fallback>
                <p:oleObj name="Equation" r:id="rId4" imgW="2197080" imgH="241200" progId="Equation.3">
                  <p:embed/>
                  <p:pic>
                    <p:nvPicPr>
                      <p:cNvPr id="5" name="Object 4"/>
                      <p:cNvPicPr/>
                      <p:nvPr/>
                    </p:nvPicPr>
                    <p:blipFill>
                      <a:blip r:embed="rId5"/>
                      <a:stretch>
                        <a:fillRect/>
                      </a:stretch>
                    </p:blipFill>
                    <p:spPr>
                      <a:xfrm>
                        <a:off x="5002024" y="824706"/>
                        <a:ext cx="5197275" cy="569914"/>
                      </a:xfrm>
                      <a:prstGeom prst="rect">
                        <a:avLst/>
                      </a:prstGeom>
                    </p:spPr>
                  </p:pic>
                </p:oleObj>
              </mc:Fallback>
            </mc:AlternateContent>
          </a:graphicData>
        </a:graphic>
      </p:graphicFrame>
    </p:spTree>
    <p:extLst>
      <p:ext uri="{BB962C8B-B14F-4D97-AF65-F5344CB8AC3E}">
        <p14:creationId xmlns:p14="http://schemas.microsoft.com/office/powerpoint/2010/main" val="198581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79876" y="1844676"/>
            <a:ext cx="358775" cy="3960813"/>
            <a:chOff x="1610" y="1162"/>
            <a:chExt cx="226" cy="2495"/>
          </a:xfrm>
        </p:grpSpPr>
        <p:sp>
          <p:nvSpPr>
            <p:cNvPr id="28707" name="Rectangle 3"/>
            <p:cNvSpPr>
              <a:spLocks noChangeArrowheads="1"/>
            </p:cNvSpPr>
            <p:nvPr/>
          </p:nvSpPr>
          <p:spPr bwMode="auto">
            <a:xfrm>
              <a:off x="1610" y="1162"/>
              <a:ext cx="226" cy="227"/>
            </a:xfrm>
            <a:prstGeom prst="rect">
              <a:avLst/>
            </a:prstGeom>
            <a:solidFill>
              <a:schemeClr val="accent1"/>
            </a:solidFill>
            <a:ln w="9525">
              <a:solidFill>
                <a:schemeClr val="tx1"/>
              </a:solidFill>
              <a:miter lim="800000"/>
              <a:headEnd/>
              <a:tailEnd/>
            </a:ln>
          </p:spPr>
          <p:txBody>
            <a:bodyPr wrap="none" anchor="ctr"/>
            <a:lstStyle/>
            <a:p>
              <a:endParaRPr lang="en-IE"/>
            </a:p>
          </p:txBody>
        </p:sp>
        <p:sp>
          <p:nvSpPr>
            <p:cNvPr id="28708" name="Rectangle 4"/>
            <p:cNvSpPr>
              <a:spLocks noChangeArrowheads="1"/>
            </p:cNvSpPr>
            <p:nvPr/>
          </p:nvSpPr>
          <p:spPr bwMode="auto">
            <a:xfrm>
              <a:off x="1610" y="1389"/>
              <a:ext cx="226" cy="227"/>
            </a:xfrm>
            <a:prstGeom prst="rect">
              <a:avLst/>
            </a:prstGeom>
            <a:solidFill>
              <a:srgbClr val="33CCCC"/>
            </a:solidFill>
            <a:ln w="9525">
              <a:solidFill>
                <a:schemeClr val="tx1"/>
              </a:solidFill>
              <a:miter lim="800000"/>
              <a:headEnd/>
              <a:tailEnd/>
            </a:ln>
          </p:spPr>
          <p:txBody>
            <a:bodyPr wrap="none" anchor="ctr"/>
            <a:lstStyle/>
            <a:p>
              <a:endParaRPr lang="en-IE"/>
            </a:p>
          </p:txBody>
        </p:sp>
        <p:sp>
          <p:nvSpPr>
            <p:cNvPr id="28709" name="Rectangle 5"/>
            <p:cNvSpPr>
              <a:spLocks noChangeArrowheads="1"/>
            </p:cNvSpPr>
            <p:nvPr/>
          </p:nvSpPr>
          <p:spPr bwMode="auto">
            <a:xfrm>
              <a:off x="1610" y="1615"/>
              <a:ext cx="226" cy="227"/>
            </a:xfrm>
            <a:prstGeom prst="rect">
              <a:avLst/>
            </a:prstGeom>
            <a:solidFill>
              <a:srgbClr val="666699"/>
            </a:solidFill>
            <a:ln w="9525">
              <a:solidFill>
                <a:schemeClr val="tx1"/>
              </a:solidFill>
              <a:miter lim="800000"/>
              <a:headEnd/>
              <a:tailEnd/>
            </a:ln>
          </p:spPr>
          <p:txBody>
            <a:bodyPr wrap="none" anchor="ctr"/>
            <a:lstStyle/>
            <a:p>
              <a:endParaRPr lang="en-IE"/>
            </a:p>
          </p:txBody>
        </p:sp>
        <p:sp>
          <p:nvSpPr>
            <p:cNvPr id="28710" name="Rectangle 6"/>
            <p:cNvSpPr>
              <a:spLocks noChangeArrowheads="1"/>
            </p:cNvSpPr>
            <p:nvPr/>
          </p:nvSpPr>
          <p:spPr bwMode="auto">
            <a:xfrm>
              <a:off x="1610" y="1842"/>
              <a:ext cx="226" cy="227"/>
            </a:xfrm>
            <a:prstGeom prst="rect">
              <a:avLst/>
            </a:prstGeom>
            <a:solidFill>
              <a:srgbClr val="00FF00"/>
            </a:solidFill>
            <a:ln w="9525">
              <a:solidFill>
                <a:schemeClr val="tx1"/>
              </a:solidFill>
              <a:miter lim="800000"/>
              <a:headEnd/>
              <a:tailEnd/>
            </a:ln>
          </p:spPr>
          <p:txBody>
            <a:bodyPr wrap="none" anchor="ctr"/>
            <a:lstStyle/>
            <a:p>
              <a:endParaRPr lang="en-IE"/>
            </a:p>
          </p:txBody>
        </p:sp>
        <p:sp>
          <p:nvSpPr>
            <p:cNvPr id="28711" name="Rectangle 7"/>
            <p:cNvSpPr>
              <a:spLocks noChangeArrowheads="1"/>
            </p:cNvSpPr>
            <p:nvPr/>
          </p:nvSpPr>
          <p:spPr bwMode="auto">
            <a:xfrm>
              <a:off x="1610" y="2069"/>
              <a:ext cx="226" cy="227"/>
            </a:xfrm>
            <a:prstGeom prst="rect">
              <a:avLst/>
            </a:prstGeom>
            <a:solidFill>
              <a:srgbClr val="FF6600"/>
            </a:solidFill>
            <a:ln w="9525">
              <a:solidFill>
                <a:schemeClr val="tx1"/>
              </a:solidFill>
              <a:miter lim="800000"/>
              <a:headEnd/>
              <a:tailEnd/>
            </a:ln>
          </p:spPr>
          <p:txBody>
            <a:bodyPr wrap="none" anchor="ctr"/>
            <a:lstStyle/>
            <a:p>
              <a:endParaRPr lang="en-IE"/>
            </a:p>
          </p:txBody>
        </p:sp>
        <p:sp>
          <p:nvSpPr>
            <p:cNvPr id="28712" name="Rectangle 8"/>
            <p:cNvSpPr>
              <a:spLocks noChangeArrowheads="1"/>
            </p:cNvSpPr>
            <p:nvPr/>
          </p:nvSpPr>
          <p:spPr bwMode="auto">
            <a:xfrm>
              <a:off x="1610" y="2296"/>
              <a:ext cx="226" cy="227"/>
            </a:xfrm>
            <a:prstGeom prst="rect">
              <a:avLst/>
            </a:prstGeom>
            <a:solidFill>
              <a:srgbClr val="FF0000"/>
            </a:solidFill>
            <a:ln w="9525">
              <a:solidFill>
                <a:schemeClr val="tx1"/>
              </a:solidFill>
              <a:miter lim="800000"/>
              <a:headEnd/>
              <a:tailEnd/>
            </a:ln>
          </p:spPr>
          <p:txBody>
            <a:bodyPr wrap="none" anchor="ctr"/>
            <a:lstStyle/>
            <a:p>
              <a:endParaRPr lang="en-IE"/>
            </a:p>
          </p:txBody>
        </p:sp>
        <p:sp>
          <p:nvSpPr>
            <p:cNvPr id="28713" name="Rectangle 9"/>
            <p:cNvSpPr>
              <a:spLocks noChangeArrowheads="1"/>
            </p:cNvSpPr>
            <p:nvPr/>
          </p:nvSpPr>
          <p:spPr bwMode="auto">
            <a:xfrm>
              <a:off x="1610" y="2523"/>
              <a:ext cx="226" cy="227"/>
            </a:xfrm>
            <a:prstGeom prst="rect">
              <a:avLst/>
            </a:prstGeom>
            <a:solidFill>
              <a:srgbClr val="800000"/>
            </a:solidFill>
            <a:ln w="9525">
              <a:solidFill>
                <a:schemeClr val="tx1"/>
              </a:solidFill>
              <a:miter lim="800000"/>
              <a:headEnd/>
              <a:tailEnd/>
            </a:ln>
          </p:spPr>
          <p:txBody>
            <a:bodyPr wrap="none" anchor="ctr"/>
            <a:lstStyle/>
            <a:p>
              <a:endParaRPr lang="en-IE"/>
            </a:p>
          </p:txBody>
        </p:sp>
        <p:sp>
          <p:nvSpPr>
            <p:cNvPr id="28714" name="Rectangle 10"/>
            <p:cNvSpPr>
              <a:spLocks noChangeArrowheads="1"/>
            </p:cNvSpPr>
            <p:nvPr/>
          </p:nvSpPr>
          <p:spPr bwMode="auto">
            <a:xfrm>
              <a:off x="1610" y="2749"/>
              <a:ext cx="226" cy="227"/>
            </a:xfrm>
            <a:prstGeom prst="rect">
              <a:avLst/>
            </a:prstGeom>
            <a:solidFill>
              <a:srgbClr val="FFCC00"/>
            </a:solidFill>
            <a:ln w="9525">
              <a:solidFill>
                <a:schemeClr val="tx1"/>
              </a:solidFill>
              <a:miter lim="800000"/>
              <a:headEnd/>
              <a:tailEnd/>
            </a:ln>
          </p:spPr>
          <p:txBody>
            <a:bodyPr wrap="none" anchor="ctr"/>
            <a:lstStyle/>
            <a:p>
              <a:endParaRPr lang="en-IE"/>
            </a:p>
          </p:txBody>
        </p:sp>
        <p:sp>
          <p:nvSpPr>
            <p:cNvPr id="28715" name="Rectangle 11"/>
            <p:cNvSpPr>
              <a:spLocks noChangeArrowheads="1"/>
            </p:cNvSpPr>
            <p:nvPr/>
          </p:nvSpPr>
          <p:spPr bwMode="auto">
            <a:xfrm>
              <a:off x="1610" y="2976"/>
              <a:ext cx="226" cy="227"/>
            </a:xfrm>
            <a:prstGeom prst="rect">
              <a:avLst/>
            </a:prstGeom>
            <a:solidFill>
              <a:srgbClr val="008000"/>
            </a:solidFill>
            <a:ln w="9525">
              <a:solidFill>
                <a:schemeClr val="tx1"/>
              </a:solidFill>
              <a:miter lim="800000"/>
              <a:headEnd/>
              <a:tailEnd/>
            </a:ln>
          </p:spPr>
          <p:txBody>
            <a:bodyPr wrap="none" anchor="ctr"/>
            <a:lstStyle/>
            <a:p>
              <a:endParaRPr lang="en-IE"/>
            </a:p>
          </p:txBody>
        </p:sp>
        <p:sp>
          <p:nvSpPr>
            <p:cNvPr id="28716" name="Rectangle 12"/>
            <p:cNvSpPr>
              <a:spLocks noChangeArrowheads="1"/>
            </p:cNvSpPr>
            <p:nvPr/>
          </p:nvSpPr>
          <p:spPr bwMode="auto">
            <a:xfrm>
              <a:off x="1610" y="3203"/>
              <a:ext cx="226" cy="227"/>
            </a:xfrm>
            <a:prstGeom prst="rect">
              <a:avLst/>
            </a:prstGeom>
            <a:solidFill>
              <a:srgbClr val="333399"/>
            </a:solidFill>
            <a:ln w="9525">
              <a:solidFill>
                <a:schemeClr val="tx1"/>
              </a:solidFill>
              <a:miter lim="800000"/>
              <a:headEnd/>
              <a:tailEnd/>
            </a:ln>
          </p:spPr>
          <p:txBody>
            <a:bodyPr wrap="none" anchor="ctr"/>
            <a:lstStyle/>
            <a:p>
              <a:endParaRPr lang="en-IE"/>
            </a:p>
          </p:txBody>
        </p:sp>
        <p:sp>
          <p:nvSpPr>
            <p:cNvPr id="28717" name="Rectangle 13"/>
            <p:cNvSpPr>
              <a:spLocks noChangeArrowheads="1"/>
            </p:cNvSpPr>
            <p:nvPr/>
          </p:nvSpPr>
          <p:spPr bwMode="auto">
            <a:xfrm>
              <a:off x="1610" y="3430"/>
              <a:ext cx="226" cy="227"/>
            </a:xfrm>
            <a:prstGeom prst="rect">
              <a:avLst/>
            </a:prstGeom>
            <a:solidFill>
              <a:srgbClr val="003366"/>
            </a:solidFill>
            <a:ln w="9525">
              <a:solidFill>
                <a:schemeClr val="tx1"/>
              </a:solidFill>
              <a:miter lim="800000"/>
              <a:headEnd/>
              <a:tailEnd/>
            </a:ln>
          </p:spPr>
          <p:txBody>
            <a:bodyPr wrap="none" anchor="ctr"/>
            <a:lstStyle/>
            <a:p>
              <a:endParaRPr lang="en-IE"/>
            </a:p>
          </p:txBody>
        </p:sp>
      </p:grpSp>
      <p:grpSp>
        <p:nvGrpSpPr>
          <p:cNvPr id="3" name="Group 14"/>
          <p:cNvGrpSpPr>
            <a:grpSpLocks/>
          </p:cNvGrpSpPr>
          <p:nvPr/>
        </p:nvGrpSpPr>
        <p:grpSpPr bwMode="auto">
          <a:xfrm>
            <a:off x="8112126" y="1844676"/>
            <a:ext cx="358775" cy="3959225"/>
            <a:chOff x="4150" y="1162"/>
            <a:chExt cx="226" cy="2494"/>
          </a:xfrm>
        </p:grpSpPr>
        <p:sp>
          <p:nvSpPr>
            <p:cNvPr id="28696" name="Rectangle 15"/>
            <p:cNvSpPr>
              <a:spLocks noChangeArrowheads="1"/>
            </p:cNvSpPr>
            <p:nvPr/>
          </p:nvSpPr>
          <p:spPr bwMode="auto">
            <a:xfrm>
              <a:off x="4150" y="1615"/>
              <a:ext cx="226" cy="227"/>
            </a:xfrm>
            <a:prstGeom prst="rect">
              <a:avLst/>
            </a:prstGeom>
            <a:solidFill>
              <a:schemeClr val="accent1"/>
            </a:solidFill>
            <a:ln w="9525">
              <a:solidFill>
                <a:schemeClr val="tx1"/>
              </a:solidFill>
              <a:miter lim="800000"/>
              <a:headEnd/>
              <a:tailEnd/>
            </a:ln>
          </p:spPr>
          <p:txBody>
            <a:bodyPr wrap="none" anchor="ctr"/>
            <a:lstStyle/>
            <a:p>
              <a:endParaRPr lang="en-IE"/>
            </a:p>
          </p:txBody>
        </p:sp>
        <p:sp>
          <p:nvSpPr>
            <p:cNvPr id="28697" name="Rectangle 16"/>
            <p:cNvSpPr>
              <a:spLocks noChangeArrowheads="1"/>
            </p:cNvSpPr>
            <p:nvPr/>
          </p:nvSpPr>
          <p:spPr bwMode="auto">
            <a:xfrm>
              <a:off x="4150" y="1842"/>
              <a:ext cx="226" cy="227"/>
            </a:xfrm>
            <a:prstGeom prst="rect">
              <a:avLst/>
            </a:prstGeom>
            <a:solidFill>
              <a:srgbClr val="33CCCC"/>
            </a:solidFill>
            <a:ln w="9525">
              <a:solidFill>
                <a:schemeClr val="tx1"/>
              </a:solidFill>
              <a:miter lim="800000"/>
              <a:headEnd/>
              <a:tailEnd/>
            </a:ln>
          </p:spPr>
          <p:txBody>
            <a:bodyPr wrap="none" anchor="ctr"/>
            <a:lstStyle/>
            <a:p>
              <a:endParaRPr lang="en-IE"/>
            </a:p>
          </p:txBody>
        </p:sp>
        <p:sp>
          <p:nvSpPr>
            <p:cNvPr id="28698" name="Rectangle 17"/>
            <p:cNvSpPr>
              <a:spLocks noChangeArrowheads="1"/>
            </p:cNvSpPr>
            <p:nvPr/>
          </p:nvSpPr>
          <p:spPr bwMode="auto">
            <a:xfrm>
              <a:off x="4150" y="2068"/>
              <a:ext cx="226" cy="227"/>
            </a:xfrm>
            <a:prstGeom prst="rect">
              <a:avLst/>
            </a:prstGeom>
            <a:solidFill>
              <a:srgbClr val="666699"/>
            </a:solidFill>
            <a:ln w="9525">
              <a:solidFill>
                <a:schemeClr val="tx1"/>
              </a:solidFill>
              <a:miter lim="800000"/>
              <a:headEnd/>
              <a:tailEnd/>
            </a:ln>
          </p:spPr>
          <p:txBody>
            <a:bodyPr wrap="none" anchor="ctr"/>
            <a:lstStyle/>
            <a:p>
              <a:endParaRPr lang="en-IE"/>
            </a:p>
          </p:txBody>
        </p:sp>
        <p:sp>
          <p:nvSpPr>
            <p:cNvPr id="28699" name="Rectangle 18"/>
            <p:cNvSpPr>
              <a:spLocks noChangeArrowheads="1"/>
            </p:cNvSpPr>
            <p:nvPr/>
          </p:nvSpPr>
          <p:spPr bwMode="auto">
            <a:xfrm>
              <a:off x="4150" y="2295"/>
              <a:ext cx="226" cy="227"/>
            </a:xfrm>
            <a:prstGeom prst="rect">
              <a:avLst/>
            </a:prstGeom>
            <a:solidFill>
              <a:srgbClr val="00FF00"/>
            </a:solidFill>
            <a:ln w="9525">
              <a:solidFill>
                <a:schemeClr val="tx1"/>
              </a:solidFill>
              <a:miter lim="800000"/>
              <a:headEnd/>
              <a:tailEnd/>
            </a:ln>
          </p:spPr>
          <p:txBody>
            <a:bodyPr wrap="none" anchor="ctr"/>
            <a:lstStyle/>
            <a:p>
              <a:endParaRPr lang="en-IE"/>
            </a:p>
          </p:txBody>
        </p:sp>
        <p:sp>
          <p:nvSpPr>
            <p:cNvPr id="28700" name="Rectangle 19"/>
            <p:cNvSpPr>
              <a:spLocks noChangeArrowheads="1"/>
            </p:cNvSpPr>
            <p:nvPr/>
          </p:nvSpPr>
          <p:spPr bwMode="auto">
            <a:xfrm>
              <a:off x="4150" y="2522"/>
              <a:ext cx="226" cy="227"/>
            </a:xfrm>
            <a:prstGeom prst="rect">
              <a:avLst/>
            </a:prstGeom>
            <a:solidFill>
              <a:srgbClr val="FF6600"/>
            </a:solidFill>
            <a:ln w="9525">
              <a:solidFill>
                <a:schemeClr val="tx1"/>
              </a:solidFill>
              <a:miter lim="800000"/>
              <a:headEnd/>
              <a:tailEnd/>
            </a:ln>
          </p:spPr>
          <p:txBody>
            <a:bodyPr wrap="none" anchor="ctr"/>
            <a:lstStyle/>
            <a:p>
              <a:endParaRPr lang="en-IE"/>
            </a:p>
          </p:txBody>
        </p:sp>
        <p:sp>
          <p:nvSpPr>
            <p:cNvPr id="28701" name="Rectangle 20"/>
            <p:cNvSpPr>
              <a:spLocks noChangeArrowheads="1"/>
            </p:cNvSpPr>
            <p:nvPr/>
          </p:nvSpPr>
          <p:spPr bwMode="auto">
            <a:xfrm>
              <a:off x="4150" y="2749"/>
              <a:ext cx="226" cy="227"/>
            </a:xfrm>
            <a:prstGeom prst="rect">
              <a:avLst/>
            </a:prstGeom>
            <a:solidFill>
              <a:srgbClr val="FF0000"/>
            </a:solidFill>
            <a:ln w="9525">
              <a:solidFill>
                <a:schemeClr val="tx1"/>
              </a:solidFill>
              <a:miter lim="800000"/>
              <a:headEnd/>
              <a:tailEnd/>
            </a:ln>
          </p:spPr>
          <p:txBody>
            <a:bodyPr wrap="none" anchor="ctr"/>
            <a:lstStyle/>
            <a:p>
              <a:endParaRPr lang="en-IE"/>
            </a:p>
          </p:txBody>
        </p:sp>
        <p:sp>
          <p:nvSpPr>
            <p:cNvPr id="28702" name="Rectangle 21"/>
            <p:cNvSpPr>
              <a:spLocks noChangeArrowheads="1"/>
            </p:cNvSpPr>
            <p:nvPr/>
          </p:nvSpPr>
          <p:spPr bwMode="auto">
            <a:xfrm>
              <a:off x="4150" y="2976"/>
              <a:ext cx="226" cy="227"/>
            </a:xfrm>
            <a:prstGeom prst="rect">
              <a:avLst/>
            </a:prstGeom>
            <a:solidFill>
              <a:srgbClr val="800000"/>
            </a:solidFill>
            <a:ln w="9525">
              <a:solidFill>
                <a:schemeClr val="tx1"/>
              </a:solidFill>
              <a:miter lim="800000"/>
              <a:headEnd/>
              <a:tailEnd/>
            </a:ln>
          </p:spPr>
          <p:txBody>
            <a:bodyPr wrap="none" anchor="ctr"/>
            <a:lstStyle/>
            <a:p>
              <a:endParaRPr lang="en-IE"/>
            </a:p>
          </p:txBody>
        </p:sp>
        <p:sp>
          <p:nvSpPr>
            <p:cNvPr id="28703" name="Rectangle 22"/>
            <p:cNvSpPr>
              <a:spLocks noChangeArrowheads="1"/>
            </p:cNvSpPr>
            <p:nvPr/>
          </p:nvSpPr>
          <p:spPr bwMode="auto">
            <a:xfrm>
              <a:off x="4150" y="3202"/>
              <a:ext cx="226" cy="227"/>
            </a:xfrm>
            <a:prstGeom prst="rect">
              <a:avLst/>
            </a:prstGeom>
            <a:solidFill>
              <a:srgbClr val="FFCC00"/>
            </a:solidFill>
            <a:ln w="9525">
              <a:solidFill>
                <a:schemeClr val="tx1"/>
              </a:solidFill>
              <a:miter lim="800000"/>
              <a:headEnd/>
              <a:tailEnd/>
            </a:ln>
          </p:spPr>
          <p:txBody>
            <a:bodyPr wrap="none" anchor="ctr"/>
            <a:lstStyle/>
            <a:p>
              <a:endParaRPr lang="en-IE"/>
            </a:p>
          </p:txBody>
        </p:sp>
        <p:sp>
          <p:nvSpPr>
            <p:cNvPr id="28704" name="Rectangle 23"/>
            <p:cNvSpPr>
              <a:spLocks noChangeArrowheads="1"/>
            </p:cNvSpPr>
            <p:nvPr/>
          </p:nvSpPr>
          <p:spPr bwMode="auto">
            <a:xfrm>
              <a:off x="4150" y="3429"/>
              <a:ext cx="226" cy="227"/>
            </a:xfrm>
            <a:prstGeom prst="rect">
              <a:avLst/>
            </a:prstGeom>
            <a:solidFill>
              <a:srgbClr val="008000"/>
            </a:solidFill>
            <a:ln w="9525">
              <a:solidFill>
                <a:schemeClr val="tx1"/>
              </a:solidFill>
              <a:miter lim="800000"/>
              <a:headEnd/>
              <a:tailEnd/>
            </a:ln>
          </p:spPr>
          <p:txBody>
            <a:bodyPr wrap="none" anchor="ctr"/>
            <a:lstStyle/>
            <a:p>
              <a:endParaRPr lang="en-IE"/>
            </a:p>
          </p:txBody>
        </p:sp>
        <p:sp>
          <p:nvSpPr>
            <p:cNvPr id="28705" name="Rectangle 24"/>
            <p:cNvSpPr>
              <a:spLocks noChangeArrowheads="1"/>
            </p:cNvSpPr>
            <p:nvPr/>
          </p:nvSpPr>
          <p:spPr bwMode="auto">
            <a:xfrm>
              <a:off x="4150" y="1162"/>
              <a:ext cx="226" cy="227"/>
            </a:xfrm>
            <a:prstGeom prst="rect">
              <a:avLst/>
            </a:prstGeom>
            <a:solidFill>
              <a:srgbClr val="808080"/>
            </a:solidFill>
            <a:ln w="9525">
              <a:solidFill>
                <a:schemeClr val="tx1"/>
              </a:solidFill>
              <a:miter lim="800000"/>
              <a:headEnd/>
              <a:tailEnd/>
            </a:ln>
          </p:spPr>
          <p:txBody>
            <a:bodyPr wrap="none" anchor="ctr"/>
            <a:lstStyle/>
            <a:p>
              <a:endParaRPr lang="en-IE"/>
            </a:p>
          </p:txBody>
        </p:sp>
        <p:sp>
          <p:nvSpPr>
            <p:cNvPr id="28706" name="Rectangle 25"/>
            <p:cNvSpPr>
              <a:spLocks noChangeArrowheads="1"/>
            </p:cNvSpPr>
            <p:nvPr/>
          </p:nvSpPr>
          <p:spPr bwMode="auto">
            <a:xfrm>
              <a:off x="4150" y="1389"/>
              <a:ext cx="226" cy="227"/>
            </a:xfrm>
            <a:prstGeom prst="rect">
              <a:avLst/>
            </a:prstGeom>
            <a:solidFill>
              <a:srgbClr val="003300"/>
            </a:solidFill>
            <a:ln w="9525">
              <a:solidFill>
                <a:schemeClr val="tx1"/>
              </a:solidFill>
              <a:miter lim="800000"/>
              <a:headEnd/>
              <a:tailEnd/>
            </a:ln>
          </p:spPr>
          <p:txBody>
            <a:bodyPr wrap="none" anchor="ctr"/>
            <a:lstStyle/>
            <a:p>
              <a:endParaRPr lang="en-IE"/>
            </a:p>
          </p:txBody>
        </p:sp>
      </p:grpSp>
      <p:sp>
        <p:nvSpPr>
          <p:cNvPr id="28676" name="Rectangle 26"/>
          <p:cNvSpPr>
            <a:spLocks noChangeArrowheads="1"/>
          </p:cNvSpPr>
          <p:nvPr/>
        </p:nvSpPr>
        <p:spPr bwMode="auto">
          <a:xfrm>
            <a:off x="6096001" y="1844676"/>
            <a:ext cx="358775" cy="360363"/>
          </a:xfrm>
          <a:prstGeom prst="rect">
            <a:avLst/>
          </a:prstGeom>
          <a:noFill/>
          <a:ln w="28575">
            <a:solidFill>
              <a:srgbClr val="003300"/>
            </a:solidFill>
            <a:miter lim="800000"/>
            <a:headEnd/>
            <a:tailEnd/>
          </a:ln>
        </p:spPr>
        <p:txBody>
          <a:bodyPr wrap="none" anchor="ctr"/>
          <a:lstStyle/>
          <a:p>
            <a:endParaRPr lang="en-IE"/>
          </a:p>
        </p:txBody>
      </p:sp>
      <p:sp>
        <p:nvSpPr>
          <p:cNvPr id="28677" name="Rectangle 27"/>
          <p:cNvSpPr>
            <a:spLocks noChangeArrowheads="1"/>
          </p:cNvSpPr>
          <p:nvPr/>
        </p:nvSpPr>
        <p:spPr bwMode="auto">
          <a:xfrm>
            <a:off x="6096001" y="2205038"/>
            <a:ext cx="358775" cy="360362"/>
          </a:xfrm>
          <a:prstGeom prst="rect">
            <a:avLst/>
          </a:prstGeom>
          <a:noFill/>
          <a:ln w="28575">
            <a:solidFill>
              <a:srgbClr val="003300"/>
            </a:solidFill>
            <a:miter lim="800000"/>
            <a:headEnd/>
            <a:tailEnd/>
          </a:ln>
        </p:spPr>
        <p:txBody>
          <a:bodyPr wrap="none" anchor="ctr"/>
          <a:lstStyle/>
          <a:p>
            <a:endParaRPr lang="en-IE"/>
          </a:p>
        </p:txBody>
      </p:sp>
      <p:sp>
        <p:nvSpPr>
          <p:cNvPr id="28678" name="Rectangle 28"/>
          <p:cNvSpPr>
            <a:spLocks noChangeArrowheads="1"/>
          </p:cNvSpPr>
          <p:nvPr/>
        </p:nvSpPr>
        <p:spPr bwMode="auto">
          <a:xfrm>
            <a:off x="6096001" y="2563813"/>
            <a:ext cx="358775" cy="360362"/>
          </a:xfrm>
          <a:prstGeom prst="rect">
            <a:avLst/>
          </a:prstGeom>
          <a:noFill/>
          <a:ln w="28575">
            <a:solidFill>
              <a:srgbClr val="003300"/>
            </a:solidFill>
            <a:miter lim="800000"/>
            <a:headEnd/>
            <a:tailEnd/>
          </a:ln>
        </p:spPr>
        <p:txBody>
          <a:bodyPr wrap="none" anchor="ctr"/>
          <a:lstStyle/>
          <a:p>
            <a:endParaRPr lang="en-IE"/>
          </a:p>
        </p:txBody>
      </p:sp>
      <p:sp>
        <p:nvSpPr>
          <p:cNvPr id="28679" name="Rectangle 29"/>
          <p:cNvSpPr>
            <a:spLocks noChangeArrowheads="1"/>
          </p:cNvSpPr>
          <p:nvPr/>
        </p:nvSpPr>
        <p:spPr bwMode="auto">
          <a:xfrm>
            <a:off x="6096001" y="2924176"/>
            <a:ext cx="358775" cy="360363"/>
          </a:xfrm>
          <a:prstGeom prst="rect">
            <a:avLst/>
          </a:prstGeom>
          <a:noFill/>
          <a:ln w="28575">
            <a:solidFill>
              <a:srgbClr val="003300"/>
            </a:solidFill>
            <a:miter lim="800000"/>
            <a:headEnd/>
            <a:tailEnd/>
          </a:ln>
        </p:spPr>
        <p:txBody>
          <a:bodyPr wrap="none" anchor="ctr"/>
          <a:lstStyle/>
          <a:p>
            <a:endParaRPr lang="en-IE"/>
          </a:p>
        </p:txBody>
      </p:sp>
      <p:sp>
        <p:nvSpPr>
          <p:cNvPr id="28680" name="Rectangle 30"/>
          <p:cNvSpPr>
            <a:spLocks noChangeArrowheads="1"/>
          </p:cNvSpPr>
          <p:nvPr/>
        </p:nvSpPr>
        <p:spPr bwMode="auto">
          <a:xfrm>
            <a:off x="6096001" y="3284538"/>
            <a:ext cx="358775" cy="360362"/>
          </a:xfrm>
          <a:prstGeom prst="rect">
            <a:avLst/>
          </a:prstGeom>
          <a:noFill/>
          <a:ln w="28575">
            <a:solidFill>
              <a:srgbClr val="003300"/>
            </a:solidFill>
            <a:miter lim="800000"/>
            <a:headEnd/>
            <a:tailEnd/>
          </a:ln>
        </p:spPr>
        <p:txBody>
          <a:bodyPr wrap="none" anchor="ctr"/>
          <a:lstStyle/>
          <a:p>
            <a:endParaRPr lang="en-IE"/>
          </a:p>
        </p:txBody>
      </p:sp>
      <p:sp>
        <p:nvSpPr>
          <p:cNvPr id="28681" name="Rectangle 31"/>
          <p:cNvSpPr>
            <a:spLocks noChangeArrowheads="1"/>
          </p:cNvSpPr>
          <p:nvPr/>
        </p:nvSpPr>
        <p:spPr bwMode="auto">
          <a:xfrm>
            <a:off x="6096001" y="3644901"/>
            <a:ext cx="358775" cy="360363"/>
          </a:xfrm>
          <a:prstGeom prst="rect">
            <a:avLst/>
          </a:prstGeom>
          <a:noFill/>
          <a:ln w="28575">
            <a:solidFill>
              <a:srgbClr val="003300"/>
            </a:solidFill>
            <a:miter lim="800000"/>
            <a:headEnd/>
            <a:tailEnd/>
          </a:ln>
        </p:spPr>
        <p:txBody>
          <a:bodyPr wrap="none" anchor="ctr"/>
          <a:lstStyle/>
          <a:p>
            <a:endParaRPr lang="en-IE"/>
          </a:p>
        </p:txBody>
      </p:sp>
      <p:sp>
        <p:nvSpPr>
          <p:cNvPr id="28682" name="Rectangle 32"/>
          <p:cNvSpPr>
            <a:spLocks noChangeArrowheads="1"/>
          </p:cNvSpPr>
          <p:nvPr/>
        </p:nvSpPr>
        <p:spPr bwMode="auto">
          <a:xfrm>
            <a:off x="6096001" y="4005263"/>
            <a:ext cx="358775" cy="360362"/>
          </a:xfrm>
          <a:prstGeom prst="rect">
            <a:avLst/>
          </a:prstGeom>
          <a:noFill/>
          <a:ln w="28575">
            <a:solidFill>
              <a:srgbClr val="003300"/>
            </a:solidFill>
            <a:miter lim="800000"/>
            <a:headEnd/>
            <a:tailEnd/>
          </a:ln>
        </p:spPr>
        <p:txBody>
          <a:bodyPr wrap="none" anchor="ctr"/>
          <a:lstStyle/>
          <a:p>
            <a:endParaRPr lang="en-IE"/>
          </a:p>
        </p:txBody>
      </p:sp>
      <p:sp>
        <p:nvSpPr>
          <p:cNvPr id="28683" name="Rectangle 33"/>
          <p:cNvSpPr>
            <a:spLocks noChangeArrowheads="1"/>
          </p:cNvSpPr>
          <p:nvPr/>
        </p:nvSpPr>
        <p:spPr bwMode="auto">
          <a:xfrm>
            <a:off x="6096001" y="4364038"/>
            <a:ext cx="358775" cy="360362"/>
          </a:xfrm>
          <a:prstGeom prst="rect">
            <a:avLst/>
          </a:prstGeom>
          <a:noFill/>
          <a:ln w="28575">
            <a:solidFill>
              <a:srgbClr val="003300"/>
            </a:solidFill>
            <a:miter lim="800000"/>
            <a:headEnd/>
            <a:tailEnd/>
          </a:ln>
        </p:spPr>
        <p:txBody>
          <a:bodyPr wrap="none" anchor="ctr"/>
          <a:lstStyle/>
          <a:p>
            <a:endParaRPr lang="en-IE"/>
          </a:p>
        </p:txBody>
      </p:sp>
      <p:sp>
        <p:nvSpPr>
          <p:cNvPr id="28684" name="Rectangle 34"/>
          <p:cNvSpPr>
            <a:spLocks noChangeArrowheads="1"/>
          </p:cNvSpPr>
          <p:nvPr/>
        </p:nvSpPr>
        <p:spPr bwMode="auto">
          <a:xfrm>
            <a:off x="6096001" y="4724401"/>
            <a:ext cx="358775" cy="360363"/>
          </a:xfrm>
          <a:prstGeom prst="rect">
            <a:avLst/>
          </a:prstGeom>
          <a:noFill/>
          <a:ln w="28575">
            <a:solidFill>
              <a:srgbClr val="003300"/>
            </a:solidFill>
            <a:miter lim="800000"/>
            <a:headEnd/>
            <a:tailEnd/>
          </a:ln>
        </p:spPr>
        <p:txBody>
          <a:bodyPr wrap="none" anchor="ctr"/>
          <a:lstStyle/>
          <a:p>
            <a:endParaRPr lang="en-IE"/>
          </a:p>
        </p:txBody>
      </p:sp>
      <p:sp>
        <p:nvSpPr>
          <p:cNvPr id="28685" name="Rectangle 35"/>
          <p:cNvSpPr>
            <a:spLocks noChangeArrowheads="1"/>
          </p:cNvSpPr>
          <p:nvPr/>
        </p:nvSpPr>
        <p:spPr bwMode="auto">
          <a:xfrm>
            <a:off x="6096001" y="5084763"/>
            <a:ext cx="358775" cy="360362"/>
          </a:xfrm>
          <a:prstGeom prst="rect">
            <a:avLst/>
          </a:prstGeom>
          <a:noFill/>
          <a:ln w="28575">
            <a:solidFill>
              <a:srgbClr val="003300"/>
            </a:solidFill>
            <a:miter lim="800000"/>
            <a:headEnd/>
            <a:tailEnd/>
          </a:ln>
        </p:spPr>
        <p:txBody>
          <a:bodyPr wrap="none" anchor="ctr"/>
          <a:lstStyle/>
          <a:p>
            <a:endParaRPr lang="en-IE"/>
          </a:p>
        </p:txBody>
      </p:sp>
      <p:sp>
        <p:nvSpPr>
          <p:cNvPr id="28686" name="Rectangle 36"/>
          <p:cNvSpPr>
            <a:spLocks noChangeArrowheads="1"/>
          </p:cNvSpPr>
          <p:nvPr/>
        </p:nvSpPr>
        <p:spPr bwMode="auto">
          <a:xfrm>
            <a:off x="6096001" y="5445126"/>
            <a:ext cx="358775" cy="360363"/>
          </a:xfrm>
          <a:prstGeom prst="rect">
            <a:avLst/>
          </a:prstGeom>
          <a:noFill/>
          <a:ln w="28575">
            <a:solidFill>
              <a:srgbClr val="003300"/>
            </a:solidFill>
            <a:miter lim="800000"/>
            <a:headEnd/>
            <a:tailEnd/>
          </a:ln>
        </p:spPr>
        <p:txBody>
          <a:bodyPr wrap="none" anchor="ctr"/>
          <a:lstStyle/>
          <a:p>
            <a:endParaRPr lang="en-IE"/>
          </a:p>
        </p:txBody>
      </p:sp>
      <p:sp>
        <p:nvSpPr>
          <p:cNvPr id="28687" name="Line 37"/>
          <p:cNvSpPr>
            <a:spLocks noChangeShapeType="1"/>
          </p:cNvSpPr>
          <p:nvPr/>
        </p:nvSpPr>
        <p:spPr bwMode="auto">
          <a:xfrm flipV="1">
            <a:off x="6240464" y="3141664"/>
            <a:ext cx="2016125" cy="719137"/>
          </a:xfrm>
          <a:prstGeom prst="line">
            <a:avLst/>
          </a:prstGeom>
          <a:noFill/>
          <a:ln w="28575">
            <a:solidFill>
              <a:srgbClr val="FF00FF"/>
            </a:solidFill>
            <a:round/>
            <a:headEnd/>
            <a:tailEnd type="triangle" w="lg" len="lg"/>
          </a:ln>
        </p:spPr>
        <p:txBody>
          <a:bodyPr/>
          <a:lstStyle/>
          <a:p>
            <a:endParaRPr lang="en-IE"/>
          </a:p>
        </p:txBody>
      </p:sp>
      <p:sp>
        <p:nvSpPr>
          <p:cNvPr id="28688" name="Line 38"/>
          <p:cNvSpPr>
            <a:spLocks noChangeShapeType="1"/>
          </p:cNvSpPr>
          <p:nvPr/>
        </p:nvSpPr>
        <p:spPr bwMode="auto">
          <a:xfrm flipH="1">
            <a:off x="4224339" y="3860801"/>
            <a:ext cx="2016125" cy="720725"/>
          </a:xfrm>
          <a:prstGeom prst="line">
            <a:avLst/>
          </a:prstGeom>
          <a:noFill/>
          <a:ln w="28575">
            <a:solidFill>
              <a:srgbClr val="FF00FF"/>
            </a:solidFill>
            <a:round/>
            <a:headEnd/>
            <a:tailEnd type="triangle" w="lg" len="lg"/>
          </a:ln>
        </p:spPr>
        <p:txBody>
          <a:bodyPr/>
          <a:lstStyle/>
          <a:p>
            <a:endParaRPr lang="en-IE"/>
          </a:p>
        </p:txBody>
      </p:sp>
      <p:sp>
        <p:nvSpPr>
          <p:cNvPr id="28689" name="Text Box 39"/>
          <p:cNvSpPr txBox="1">
            <a:spLocks noChangeArrowheads="1"/>
          </p:cNvSpPr>
          <p:nvPr/>
        </p:nvSpPr>
        <p:spPr bwMode="auto">
          <a:xfrm>
            <a:off x="8832850" y="3316288"/>
            <a:ext cx="417102" cy="369332"/>
          </a:xfrm>
          <a:prstGeom prst="rect">
            <a:avLst/>
          </a:prstGeom>
          <a:noFill/>
          <a:ln w="9525">
            <a:noFill/>
            <a:miter lim="800000"/>
            <a:headEnd/>
            <a:tailEnd/>
          </a:ln>
        </p:spPr>
        <p:txBody>
          <a:bodyPr wrap="none">
            <a:spAutoFit/>
          </a:bodyPr>
          <a:lstStyle/>
          <a:p>
            <a:r>
              <a:rPr lang="en-GB"/>
              <a:t>+2</a:t>
            </a:r>
            <a:endParaRPr lang="en-US"/>
          </a:p>
        </p:txBody>
      </p:sp>
      <p:sp>
        <p:nvSpPr>
          <p:cNvPr id="28690" name="Text Box 40"/>
          <p:cNvSpPr txBox="1">
            <a:spLocks noChangeArrowheads="1"/>
          </p:cNvSpPr>
          <p:nvPr/>
        </p:nvSpPr>
        <p:spPr bwMode="auto">
          <a:xfrm>
            <a:off x="3287713" y="4005263"/>
            <a:ext cx="372218" cy="369332"/>
          </a:xfrm>
          <a:prstGeom prst="rect">
            <a:avLst/>
          </a:prstGeom>
          <a:noFill/>
          <a:ln w="9525">
            <a:noFill/>
            <a:miter lim="800000"/>
            <a:headEnd/>
            <a:tailEnd/>
          </a:ln>
        </p:spPr>
        <p:txBody>
          <a:bodyPr wrap="none">
            <a:spAutoFit/>
          </a:bodyPr>
          <a:lstStyle/>
          <a:p>
            <a:r>
              <a:rPr lang="en-GB"/>
              <a:t>-2</a:t>
            </a:r>
            <a:endParaRPr lang="en-US"/>
          </a:p>
        </p:txBody>
      </p:sp>
      <p:sp>
        <p:nvSpPr>
          <p:cNvPr id="28691" name="Line 41"/>
          <p:cNvSpPr>
            <a:spLocks noChangeShapeType="1"/>
          </p:cNvSpPr>
          <p:nvPr/>
        </p:nvSpPr>
        <p:spPr bwMode="auto">
          <a:xfrm flipV="1">
            <a:off x="2855914" y="3860800"/>
            <a:ext cx="7056437" cy="1588"/>
          </a:xfrm>
          <a:prstGeom prst="line">
            <a:avLst/>
          </a:prstGeom>
          <a:noFill/>
          <a:ln w="9525">
            <a:solidFill>
              <a:schemeClr val="tx1"/>
            </a:solidFill>
            <a:round/>
            <a:headEnd/>
            <a:tailEnd/>
          </a:ln>
        </p:spPr>
        <p:txBody>
          <a:bodyPr/>
          <a:lstStyle/>
          <a:p>
            <a:endParaRPr lang="en-IE"/>
          </a:p>
        </p:txBody>
      </p:sp>
      <p:sp>
        <p:nvSpPr>
          <p:cNvPr id="28692" name="AutoShape 42"/>
          <p:cNvSpPr>
            <a:spLocks noChangeArrowheads="1"/>
          </p:cNvSpPr>
          <p:nvPr/>
        </p:nvSpPr>
        <p:spPr bwMode="auto">
          <a:xfrm>
            <a:off x="8616951" y="3140076"/>
            <a:ext cx="144463" cy="720725"/>
          </a:xfrm>
          <a:prstGeom prst="upDownArrow">
            <a:avLst>
              <a:gd name="adj1" fmla="val 50000"/>
              <a:gd name="adj2" fmla="val 99780"/>
            </a:avLst>
          </a:prstGeom>
          <a:solidFill>
            <a:schemeClr val="accent1"/>
          </a:solidFill>
          <a:ln w="9525">
            <a:solidFill>
              <a:schemeClr val="tx1"/>
            </a:solidFill>
            <a:miter lim="800000"/>
            <a:headEnd/>
            <a:tailEnd/>
          </a:ln>
        </p:spPr>
        <p:txBody>
          <a:bodyPr wrap="none" anchor="ctr"/>
          <a:lstStyle/>
          <a:p>
            <a:endParaRPr lang="en-IE"/>
          </a:p>
        </p:txBody>
      </p:sp>
      <p:sp>
        <p:nvSpPr>
          <p:cNvPr id="28693" name="AutoShape 43"/>
          <p:cNvSpPr>
            <a:spLocks noChangeArrowheads="1"/>
          </p:cNvSpPr>
          <p:nvPr/>
        </p:nvSpPr>
        <p:spPr bwMode="auto">
          <a:xfrm>
            <a:off x="3792538" y="3933825"/>
            <a:ext cx="215900" cy="647700"/>
          </a:xfrm>
          <a:prstGeom prst="upDownArrow">
            <a:avLst>
              <a:gd name="adj1" fmla="val 50000"/>
              <a:gd name="adj2" fmla="val 60000"/>
            </a:avLst>
          </a:prstGeom>
          <a:solidFill>
            <a:schemeClr val="accent1"/>
          </a:solidFill>
          <a:ln w="9525">
            <a:solidFill>
              <a:schemeClr val="tx1"/>
            </a:solidFill>
            <a:miter lim="800000"/>
            <a:headEnd/>
            <a:tailEnd/>
          </a:ln>
        </p:spPr>
        <p:txBody>
          <a:bodyPr wrap="none" anchor="ctr"/>
          <a:lstStyle/>
          <a:p>
            <a:endParaRPr lang="en-IE"/>
          </a:p>
        </p:txBody>
      </p:sp>
      <p:sp>
        <p:nvSpPr>
          <p:cNvPr id="28694" name="TextBox 43"/>
          <p:cNvSpPr txBox="1">
            <a:spLocks noChangeArrowheads="1"/>
          </p:cNvSpPr>
          <p:nvPr/>
        </p:nvSpPr>
        <p:spPr bwMode="auto">
          <a:xfrm>
            <a:off x="7464426" y="5949950"/>
            <a:ext cx="1463093" cy="369332"/>
          </a:xfrm>
          <a:prstGeom prst="rect">
            <a:avLst/>
          </a:prstGeom>
          <a:noFill/>
          <a:ln w="9525">
            <a:noFill/>
            <a:miter lim="800000"/>
            <a:headEnd/>
            <a:tailEnd/>
          </a:ln>
        </p:spPr>
        <p:txBody>
          <a:bodyPr wrap="none">
            <a:spAutoFit/>
          </a:bodyPr>
          <a:lstStyle/>
          <a:p>
            <a:r>
              <a:rPr lang="en-IE" b="1">
                <a:solidFill>
                  <a:schemeClr val="bg1"/>
                </a:solidFill>
              </a:rPr>
              <a:t>Right Camera</a:t>
            </a:r>
          </a:p>
        </p:txBody>
      </p:sp>
      <p:sp>
        <p:nvSpPr>
          <p:cNvPr id="28695" name="TextBox 44"/>
          <p:cNvSpPr txBox="1">
            <a:spLocks noChangeArrowheads="1"/>
          </p:cNvSpPr>
          <p:nvPr/>
        </p:nvSpPr>
        <p:spPr bwMode="auto">
          <a:xfrm>
            <a:off x="3359150" y="5949950"/>
            <a:ext cx="1332096" cy="369332"/>
          </a:xfrm>
          <a:prstGeom prst="rect">
            <a:avLst/>
          </a:prstGeom>
          <a:noFill/>
          <a:ln w="9525">
            <a:noFill/>
            <a:miter lim="800000"/>
            <a:headEnd/>
            <a:tailEnd/>
          </a:ln>
        </p:spPr>
        <p:txBody>
          <a:bodyPr wrap="none">
            <a:spAutoFit/>
          </a:bodyPr>
          <a:lstStyle/>
          <a:p>
            <a:r>
              <a:rPr lang="en-IE" b="1">
                <a:solidFill>
                  <a:schemeClr val="bg1"/>
                </a:solidFill>
              </a:rPr>
              <a:t>Left Camera</a:t>
            </a:r>
          </a:p>
        </p:txBody>
      </p:sp>
      <p:graphicFrame>
        <p:nvGraphicFramePr>
          <p:cNvPr id="46" name="Object 45"/>
          <p:cNvGraphicFramePr>
            <a:graphicFrameLocks noChangeAspect="1"/>
          </p:cNvGraphicFramePr>
          <p:nvPr>
            <p:extLst>
              <p:ext uri="{D42A27DB-BD31-4B8C-83A1-F6EECF244321}">
                <p14:modId xmlns:p14="http://schemas.microsoft.com/office/powerpoint/2010/main" val="3209281106"/>
              </p:ext>
            </p:extLst>
          </p:nvPr>
        </p:nvGraphicFramePr>
        <p:xfrm>
          <a:off x="434439" y="2563813"/>
          <a:ext cx="2078829" cy="461962"/>
        </p:xfrm>
        <a:graphic>
          <a:graphicData uri="http://schemas.openxmlformats.org/presentationml/2006/ole">
            <mc:AlternateContent xmlns:mc="http://schemas.openxmlformats.org/markup-compatibility/2006">
              <mc:Choice xmlns:v="urn:schemas-microsoft-com:vml" Requires="v">
                <p:oleObj name="Equation" r:id="rId2" imgW="914400" imgH="203040" progId="Equation.3">
                  <p:embed/>
                </p:oleObj>
              </mc:Choice>
              <mc:Fallback>
                <p:oleObj name="Equation" r:id="rId2" imgW="914400" imgH="203040" progId="Equation.3">
                  <p:embed/>
                  <p:pic>
                    <p:nvPicPr>
                      <p:cNvPr id="46" name="Object 45"/>
                      <p:cNvPicPr/>
                      <p:nvPr/>
                    </p:nvPicPr>
                    <p:blipFill>
                      <a:blip r:embed="rId3"/>
                      <a:stretch>
                        <a:fillRect/>
                      </a:stretch>
                    </p:blipFill>
                    <p:spPr>
                      <a:xfrm>
                        <a:off x="434439" y="2563813"/>
                        <a:ext cx="2078829" cy="461962"/>
                      </a:xfrm>
                      <a:prstGeom prst="rect">
                        <a:avLst/>
                      </a:prstGeom>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1497178919"/>
              </p:ext>
            </p:extLst>
          </p:nvPr>
        </p:nvGraphicFramePr>
        <p:xfrm>
          <a:off x="406401" y="3001170"/>
          <a:ext cx="2395538" cy="461962"/>
        </p:xfrm>
        <a:graphic>
          <a:graphicData uri="http://schemas.openxmlformats.org/presentationml/2006/ole">
            <mc:AlternateContent xmlns:mc="http://schemas.openxmlformats.org/markup-compatibility/2006">
              <mc:Choice xmlns:v="urn:schemas-microsoft-com:vml" Requires="v">
                <p:oleObj name="Equation" r:id="rId4" imgW="1054080" imgH="203040" progId="Equation.3">
                  <p:embed/>
                </p:oleObj>
              </mc:Choice>
              <mc:Fallback>
                <p:oleObj name="Equation" r:id="rId4" imgW="1054080" imgH="203040" progId="Equation.3">
                  <p:embed/>
                  <p:pic>
                    <p:nvPicPr>
                      <p:cNvPr id="47" name="Object 46"/>
                      <p:cNvPicPr/>
                      <p:nvPr/>
                    </p:nvPicPr>
                    <p:blipFill>
                      <a:blip r:embed="rId5"/>
                      <a:stretch>
                        <a:fillRect/>
                      </a:stretch>
                    </p:blipFill>
                    <p:spPr>
                      <a:xfrm>
                        <a:off x="406401" y="3001170"/>
                        <a:ext cx="2395538" cy="461962"/>
                      </a:xfrm>
                      <a:prstGeom prst="rect">
                        <a:avLst/>
                      </a:prstGeom>
                    </p:spPr>
                  </p:pic>
                </p:oleObj>
              </mc:Fallback>
            </mc:AlternateContent>
          </a:graphicData>
        </a:graphic>
      </p:graphicFrame>
    </p:spTree>
    <p:extLst>
      <p:ext uri="{BB962C8B-B14F-4D97-AF65-F5344CB8AC3E}">
        <p14:creationId xmlns:p14="http://schemas.microsoft.com/office/powerpoint/2010/main" val="10484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79876" y="1844676"/>
            <a:ext cx="358775" cy="3960813"/>
            <a:chOff x="1610" y="1162"/>
            <a:chExt cx="226" cy="2495"/>
          </a:xfrm>
        </p:grpSpPr>
        <p:sp>
          <p:nvSpPr>
            <p:cNvPr id="29731" name="Rectangle 3"/>
            <p:cNvSpPr>
              <a:spLocks noChangeArrowheads="1"/>
            </p:cNvSpPr>
            <p:nvPr/>
          </p:nvSpPr>
          <p:spPr bwMode="auto">
            <a:xfrm>
              <a:off x="1610" y="1162"/>
              <a:ext cx="226" cy="227"/>
            </a:xfrm>
            <a:prstGeom prst="rect">
              <a:avLst/>
            </a:prstGeom>
            <a:solidFill>
              <a:schemeClr val="accent1"/>
            </a:solidFill>
            <a:ln w="9525">
              <a:solidFill>
                <a:schemeClr val="tx1"/>
              </a:solidFill>
              <a:miter lim="800000"/>
              <a:headEnd/>
              <a:tailEnd/>
            </a:ln>
          </p:spPr>
          <p:txBody>
            <a:bodyPr wrap="none" anchor="ctr"/>
            <a:lstStyle/>
            <a:p>
              <a:endParaRPr lang="en-IE"/>
            </a:p>
          </p:txBody>
        </p:sp>
        <p:sp>
          <p:nvSpPr>
            <p:cNvPr id="29732" name="Rectangle 4"/>
            <p:cNvSpPr>
              <a:spLocks noChangeArrowheads="1"/>
            </p:cNvSpPr>
            <p:nvPr/>
          </p:nvSpPr>
          <p:spPr bwMode="auto">
            <a:xfrm>
              <a:off x="1610" y="1389"/>
              <a:ext cx="226" cy="227"/>
            </a:xfrm>
            <a:prstGeom prst="rect">
              <a:avLst/>
            </a:prstGeom>
            <a:solidFill>
              <a:srgbClr val="33CCCC"/>
            </a:solidFill>
            <a:ln w="9525">
              <a:solidFill>
                <a:schemeClr val="tx1"/>
              </a:solidFill>
              <a:miter lim="800000"/>
              <a:headEnd/>
              <a:tailEnd/>
            </a:ln>
          </p:spPr>
          <p:txBody>
            <a:bodyPr wrap="none" anchor="ctr"/>
            <a:lstStyle/>
            <a:p>
              <a:endParaRPr lang="en-IE"/>
            </a:p>
          </p:txBody>
        </p:sp>
        <p:sp>
          <p:nvSpPr>
            <p:cNvPr id="29733" name="Rectangle 5"/>
            <p:cNvSpPr>
              <a:spLocks noChangeArrowheads="1"/>
            </p:cNvSpPr>
            <p:nvPr/>
          </p:nvSpPr>
          <p:spPr bwMode="auto">
            <a:xfrm>
              <a:off x="1610" y="1615"/>
              <a:ext cx="226" cy="227"/>
            </a:xfrm>
            <a:prstGeom prst="rect">
              <a:avLst/>
            </a:prstGeom>
            <a:solidFill>
              <a:srgbClr val="666699"/>
            </a:solidFill>
            <a:ln w="9525">
              <a:solidFill>
                <a:schemeClr val="tx1"/>
              </a:solidFill>
              <a:miter lim="800000"/>
              <a:headEnd/>
              <a:tailEnd/>
            </a:ln>
          </p:spPr>
          <p:txBody>
            <a:bodyPr wrap="none" anchor="ctr"/>
            <a:lstStyle/>
            <a:p>
              <a:endParaRPr lang="en-IE"/>
            </a:p>
          </p:txBody>
        </p:sp>
        <p:sp>
          <p:nvSpPr>
            <p:cNvPr id="29734" name="Rectangle 6"/>
            <p:cNvSpPr>
              <a:spLocks noChangeArrowheads="1"/>
            </p:cNvSpPr>
            <p:nvPr/>
          </p:nvSpPr>
          <p:spPr bwMode="auto">
            <a:xfrm>
              <a:off x="1610" y="1842"/>
              <a:ext cx="226" cy="227"/>
            </a:xfrm>
            <a:prstGeom prst="rect">
              <a:avLst/>
            </a:prstGeom>
            <a:solidFill>
              <a:srgbClr val="00FF00"/>
            </a:solidFill>
            <a:ln w="9525">
              <a:solidFill>
                <a:schemeClr val="tx1"/>
              </a:solidFill>
              <a:miter lim="800000"/>
              <a:headEnd/>
              <a:tailEnd/>
            </a:ln>
          </p:spPr>
          <p:txBody>
            <a:bodyPr wrap="none" anchor="ctr"/>
            <a:lstStyle/>
            <a:p>
              <a:endParaRPr lang="en-IE"/>
            </a:p>
          </p:txBody>
        </p:sp>
        <p:sp>
          <p:nvSpPr>
            <p:cNvPr id="29735" name="Rectangle 7"/>
            <p:cNvSpPr>
              <a:spLocks noChangeArrowheads="1"/>
            </p:cNvSpPr>
            <p:nvPr/>
          </p:nvSpPr>
          <p:spPr bwMode="auto">
            <a:xfrm>
              <a:off x="1610" y="2069"/>
              <a:ext cx="226" cy="227"/>
            </a:xfrm>
            <a:prstGeom prst="rect">
              <a:avLst/>
            </a:prstGeom>
            <a:solidFill>
              <a:srgbClr val="FF6600"/>
            </a:solidFill>
            <a:ln w="9525">
              <a:solidFill>
                <a:schemeClr val="tx1"/>
              </a:solidFill>
              <a:miter lim="800000"/>
              <a:headEnd/>
              <a:tailEnd/>
            </a:ln>
          </p:spPr>
          <p:txBody>
            <a:bodyPr wrap="none" anchor="ctr"/>
            <a:lstStyle/>
            <a:p>
              <a:endParaRPr lang="en-IE"/>
            </a:p>
          </p:txBody>
        </p:sp>
        <p:sp>
          <p:nvSpPr>
            <p:cNvPr id="29736" name="Rectangle 8"/>
            <p:cNvSpPr>
              <a:spLocks noChangeArrowheads="1"/>
            </p:cNvSpPr>
            <p:nvPr/>
          </p:nvSpPr>
          <p:spPr bwMode="auto">
            <a:xfrm>
              <a:off x="1610" y="2296"/>
              <a:ext cx="226" cy="227"/>
            </a:xfrm>
            <a:prstGeom prst="rect">
              <a:avLst/>
            </a:prstGeom>
            <a:solidFill>
              <a:srgbClr val="FF0000"/>
            </a:solidFill>
            <a:ln w="9525">
              <a:solidFill>
                <a:schemeClr val="tx1"/>
              </a:solidFill>
              <a:miter lim="800000"/>
              <a:headEnd/>
              <a:tailEnd/>
            </a:ln>
          </p:spPr>
          <p:txBody>
            <a:bodyPr wrap="none" anchor="ctr"/>
            <a:lstStyle/>
            <a:p>
              <a:endParaRPr lang="en-IE"/>
            </a:p>
          </p:txBody>
        </p:sp>
        <p:sp>
          <p:nvSpPr>
            <p:cNvPr id="29737" name="Rectangle 9"/>
            <p:cNvSpPr>
              <a:spLocks noChangeArrowheads="1"/>
            </p:cNvSpPr>
            <p:nvPr/>
          </p:nvSpPr>
          <p:spPr bwMode="auto">
            <a:xfrm>
              <a:off x="1610" y="2523"/>
              <a:ext cx="226" cy="227"/>
            </a:xfrm>
            <a:prstGeom prst="rect">
              <a:avLst/>
            </a:prstGeom>
            <a:solidFill>
              <a:srgbClr val="800000"/>
            </a:solidFill>
            <a:ln w="9525">
              <a:solidFill>
                <a:schemeClr val="tx1"/>
              </a:solidFill>
              <a:miter lim="800000"/>
              <a:headEnd/>
              <a:tailEnd/>
            </a:ln>
          </p:spPr>
          <p:txBody>
            <a:bodyPr wrap="none" anchor="ctr"/>
            <a:lstStyle/>
            <a:p>
              <a:endParaRPr lang="en-IE"/>
            </a:p>
          </p:txBody>
        </p:sp>
        <p:sp>
          <p:nvSpPr>
            <p:cNvPr id="29738" name="Rectangle 10"/>
            <p:cNvSpPr>
              <a:spLocks noChangeArrowheads="1"/>
            </p:cNvSpPr>
            <p:nvPr/>
          </p:nvSpPr>
          <p:spPr bwMode="auto">
            <a:xfrm>
              <a:off x="1610" y="2749"/>
              <a:ext cx="226" cy="227"/>
            </a:xfrm>
            <a:prstGeom prst="rect">
              <a:avLst/>
            </a:prstGeom>
            <a:solidFill>
              <a:srgbClr val="FFCC00"/>
            </a:solidFill>
            <a:ln w="9525">
              <a:solidFill>
                <a:schemeClr val="tx1"/>
              </a:solidFill>
              <a:miter lim="800000"/>
              <a:headEnd/>
              <a:tailEnd/>
            </a:ln>
          </p:spPr>
          <p:txBody>
            <a:bodyPr wrap="none" anchor="ctr"/>
            <a:lstStyle/>
            <a:p>
              <a:endParaRPr lang="en-IE"/>
            </a:p>
          </p:txBody>
        </p:sp>
        <p:sp>
          <p:nvSpPr>
            <p:cNvPr id="29739" name="Rectangle 11"/>
            <p:cNvSpPr>
              <a:spLocks noChangeArrowheads="1"/>
            </p:cNvSpPr>
            <p:nvPr/>
          </p:nvSpPr>
          <p:spPr bwMode="auto">
            <a:xfrm>
              <a:off x="1610" y="2976"/>
              <a:ext cx="226" cy="227"/>
            </a:xfrm>
            <a:prstGeom prst="rect">
              <a:avLst/>
            </a:prstGeom>
            <a:solidFill>
              <a:srgbClr val="008000"/>
            </a:solidFill>
            <a:ln w="9525">
              <a:solidFill>
                <a:schemeClr val="tx1"/>
              </a:solidFill>
              <a:miter lim="800000"/>
              <a:headEnd/>
              <a:tailEnd/>
            </a:ln>
          </p:spPr>
          <p:txBody>
            <a:bodyPr wrap="none" anchor="ctr"/>
            <a:lstStyle/>
            <a:p>
              <a:endParaRPr lang="en-IE"/>
            </a:p>
          </p:txBody>
        </p:sp>
        <p:sp>
          <p:nvSpPr>
            <p:cNvPr id="29740" name="Rectangle 12"/>
            <p:cNvSpPr>
              <a:spLocks noChangeArrowheads="1"/>
            </p:cNvSpPr>
            <p:nvPr/>
          </p:nvSpPr>
          <p:spPr bwMode="auto">
            <a:xfrm>
              <a:off x="1610" y="3203"/>
              <a:ext cx="226" cy="227"/>
            </a:xfrm>
            <a:prstGeom prst="rect">
              <a:avLst/>
            </a:prstGeom>
            <a:solidFill>
              <a:srgbClr val="333399"/>
            </a:solidFill>
            <a:ln w="9525">
              <a:solidFill>
                <a:schemeClr val="tx1"/>
              </a:solidFill>
              <a:miter lim="800000"/>
              <a:headEnd/>
              <a:tailEnd/>
            </a:ln>
          </p:spPr>
          <p:txBody>
            <a:bodyPr wrap="none" anchor="ctr"/>
            <a:lstStyle/>
            <a:p>
              <a:endParaRPr lang="en-IE"/>
            </a:p>
          </p:txBody>
        </p:sp>
        <p:sp>
          <p:nvSpPr>
            <p:cNvPr id="29741" name="Rectangle 13"/>
            <p:cNvSpPr>
              <a:spLocks noChangeArrowheads="1"/>
            </p:cNvSpPr>
            <p:nvPr/>
          </p:nvSpPr>
          <p:spPr bwMode="auto">
            <a:xfrm>
              <a:off x="1610" y="3430"/>
              <a:ext cx="226" cy="227"/>
            </a:xfrm>
            <a:prstGeom prst="rect">
              <a:avLst/>
            </a:prstGeom>
            <a:solidFill>
              <a:srgbClr val="003366"/>
            </a:solidFill>
            <a:ln w="9525">
              <a:solidFill>
                <a:schemeClr val="tx1"/>
              </a:solidFill>
              <a:miter lim="800000"/>
              <a:headEnd/>
              <a:tailEnd/>
            </a:ln>
          </p:spPr>
          <p:txBody>
            <a:bodyPr wrap="none" anchor="ctr"/>
            <a:lstStyle/>
            <a:p>
              <a:endParaRPr lang="en-IE"/>
            </a:p>
          </p:txBody>
        </p:sp>
      </p:grpSp>
      <p:grpSp>
        <p:nvGrpSpPr>
          <p:cNvPr id="3" name="Group 14"/>
          <p:cNvGrpSpPr>
            <a:grpSpLocks/>
          </p:cNvGrpSpPr>
          <p:nvPr/>
        </p:nvGrpSpPr>
        <p:grpSpPr bwMode="auto">
          <a:xfrm>
            <a:off x="8112126" y="1844676"/>
            <a:ext cx="358775" cy="3959225"/>
            <a:chOff x="4150" y="1162"/>
            <a:chExt cx="226" cy="2494"/>
          </a:xfrm>
        </p:grpSpPr>
        <p:sp>
          <p:nvSpPr>
            <p:cNvPr id="29720" name="Rectangle 15"/>
            <p:cNvSpPr>
              <a:spLocks noChangeArrowheads="1"/>
            </p:cNvSpPr>
            <p:nvPr/>
          </p:nvSpPr>
          <p:spPr bwMode="auto">
            <a:xfrm>
              <a:off x="4150" y="1615"/>
              <a:ext cx="226" cy="227"/>
            </a:xfrm>
            <a:prstGeom prst="rect">
              <a:avLst/>
            </a:prstGeom>
            <a:solidFill>
              <a:schemeClr val="accent1"/>
            </a:solidFill>
            <a:ln w="9525">
              <a:solidFill>
                <a:schemeClr val="tx1"/>
              </a:solidFill>
              <a:miter lim="800000"/>
              <a:headEnd/>
              <a:tailEnd/>
            </a:ln>
          </p:spPr>
          <p:txBody>
            <a:bodyPr wrap="none" anchor="ctr"/>
            <a:lstStyle/>
            <a:p>
              <a:endParaRPr lang="en-IE"/>
            </a:p>
          </p:txBody>
        </p:sp>
        <p:sp>
          <p:nvSpPr>
            <p:cNvPr id="29721" name="Rectangle 16"/>
            <p:cNvSpPr>
              <a:spLocks noChangeArrowheads="1"/>
            </p:cNvSpPr>
            <p:nvPr/>
          </p:nvSpPr>
          <p:spPr bwMode="auto">
            <a:xfrm>
              <a:off x="4150" y="1842"/>
              <a:ext cx="226" cy="227"/>
            </a:xfrm>
            <a:prstGeom prst="rect">
              <a:avLst/>
            </a:prstGeom>
            <a:solidFill>
              <a:srgbClr val="33CCCC"/>
            </a:solidFill>
            <a:ln w="9525">
              <a:solidFill>
                <a:schemeClr val="tx1"/>
              </a:solidFill>
              <a:miter lim="800000"/>
              <a:headEnd/>
              <a:tailEnd/>
            </a:ln>
          </p:spPr>
          <p:txBody>
            <a:bodyPr wrap="none" anchor="ctr"/>
            <a:lstStyle/>
            <a:p>
              <a:endParaRPr lang="en-IE"/>
            </a:p>
          </p:txBody>
        </p:sp>
        <p:sp>
          <p:nvSpPr>
            <p:cNvPr id="29722" name="Rectangle 17"/>
            <p:cNvSpPr>
              <a:spLocks noChangeArrowheads="1"/>
            </p:cNvSpPr>
            <p:nvPr/>
          </p:nvSpPr>
          <p:spPr bwMode="auto">
            <a:xfrm>
              <a:off x="4150" y="2068"/>
              <a:ext cx="226" cy="227"/>
            </a:xfrm>
            <a:prstGeom prst="rect">
              <a:avLst/>
            </a:prstGeom>
            <a:solidFill>
              <a:srgbClr val="666699"/>
            </a:solidFill>
            <a:ln w="9525">
              <a:solidFill>
                <a:schemeClr val="tx1"/>
              </a:solidFill>
              <a:miter lim="800000"/>
              <a:headEnd/>
              <a:tailEnd/>
            </a:ln>
          </p:spPr>
          <p:txBody>
            <a:bodyPr wrap="none" anchor="ctr"/>
            <a:lstStyle/>
            <a:p>
              <a:endParaRPr lang="en-IE"/>
            </a:p>
          </p:txBody>
        </p:sp>
        <p:sp>
          <p:nvSpPr>
            <p:cNvPr id="29723" name="Rectangle 18"/>
            <p:cNvSpPr>
              <a:spLocks noChangeArrowheads="1"/>
            </p:cNvSpPr>
            <p:nvPr/>
          </p:nvSpPr>
          <p:spPr bwMode="auto">
            <a:xfrm>
              <a:off x="4150" y="2295"/>
              <a:ext cx="226" cy="227"/>
            </a:xfrm>
            <a:prstGeom prst="rect">
              <a:avLst/>
            </a:prstGeom>
            <a:solidFill>
              <a:srgbClr val="00FF00"/>
            </a:solidFill>
            <a:ln w="9525">
              <a:solidFill>
                <a:schemeClr val="tx1"/>
              </a:solidFill>
              <a:miter lim="800000"/>
              <a:headEnd/>
              <a:tailEnd/>
            </a:ln>
          </p:spPr>
          <p:txBody>
            <a:bodyPr wrap="none" anchor="ctr"/>
            <a:lstStyle/>
            <a:p>
              <a:endParaRPr lang="en-IE"/>
            </a:p>
          </p:txBody>
        </p:sp>
        <p:sp>
          <p:nvSpPr>
            <p:cNvPr id="29724" name="Rectangle 19"/>
            <p:cNvSpPr>
              <a:spLocks noChangeArrowheads="1"/>
            </p:cNvSpPr>
            <p:nvPr/>
          </p:nvSpPr>
          <p:spPr bwMode="auto">
            <a:xfrm>
              <a:off x="4150" y="2522"/>
              <a:ext cx="226" cy="227"/>
            </a:xfrm>
            <a:prstGeom prst="rect">
              <a:avLst/>
            </a:prstGeom>
            <a:solidFill>
              <a:srgbClr val="FF6600"/>
            </a:solidFill>
            <a:ln w="9525">
              <a:solidFill>
                <a:schemeClr val="tx1"/>
              </a:solidFill>
              <a:miter lim="800000"/>
              <a:headEnd/>
              <a:tailEnd/>
            </a:ln>
          </p:spPr>
          <p:txBody>
            <a:bodyPr wrap="none" anchor="ctr"/>
            <a:lstStyle/>
            <a:p>
              <a:endParaRPr lang="en-IE"/>
            </a:p>
          </p:txBody>
        </p:sp>
        <p:sp>
          <p:nvSpPr>
            <p:cNvPr id="29725" name="Rectangle 20"/>
            <p:cNvSpPr>
              <a:spLocks noChangeArrowheads="1"/>
            </p:cNvSpPr>
            <p:nvPr/>
          </p:nvSpPr>
          <p:spPr bwMode="auto">
            <a:xfrm>
              <a:off x="4150" y="2749"/>
              <a:ext cx="226" cy="227"/>
            </a:xfrm>
            <a:prstGeom prst="rect">
              <a:avLst/>
            </a:prstGeom>
            <a:solidFill>
              <a:srgbClr val="FF0000"/>
            </a:solidFill>
            <a:ln w="9525">
              <a:solidFill>
                <a:schemeClr val="tx1"/>
              </a:solidFill>
              <a:miter lim="800000"/>
              <a:headEnd/>
              <a:tailEnd/>
            </a:ln>
          </p:spPr>
          <p:txBody>
            <a:bodyPr wrap="none" anchor="ctr"/>
            <a:lstStyle/>
            <a:p>
              <a:endParaRPr lang="en-IE"/>
            </a:p>
          </p:txBody>
        </p:sp>
        <p:sp>
          <p:nvSpPr>
            <p:cNvPr id="29726" name="Rectangle 21"/>
            <p:cNvSpPr>
              <a:spLocks noChangeArrowheads="1"/>
            </p:cNvSpPr>
            <p:nvPr/>
          </p:nvSpPr>
          <p:spPr bwMode="auto">
            <a:xfrm>
              <a:off x="4150" y="2976"/>
              <a:ext cx="226" cy="227"/>
            </a:xfrm>
            <a:prstGeom prst="rect">
              <a:avLst/>
            </a:prstGeom>
            <a:solidFill>
              <a:srgbClr val="800000"/>
            </a:solidFill>
            <a:ln w="9525">
              <a:solidFill>
                <a:schemeClr val="tx1"/>
              </a:solidFill>
              <a:miter lim="800000"/>
              <a:headEnd/>
              <a:tailEnd/>
            </a:ln>
          </p:spPr>
          <p:txBody>
            <a:bodyPr wrap="none" anchor="ctr"/>
            <a:lstStyle/>
            <a:p>
              <a:endParaRPr lang="en-IE"/>
            </a:p>
          </p:txBody>
        </p:sp>
        <p:sp>
          <p:nvSpPr>
            <p:cNvPr id="29727" name="Rectangle 22"/>
            <p:cNvSpPr>
              <a:spLocks noChangeArrowheads="1"/>
            </p:cNvSpPr>
            <p:nvPr/>
          </p:nvSpPr>
          <p:spPr bwMode="auto">
            <a:xfrm>
              <a:off x="4150" y="3202"/>
              <a:ext cx="226" cy="227"/>
            </a:xfrm>
            <a:prstGeom prst="rect">
              <a:avLst/>
            </a:prstGeom>
            <a:solidFill>
              <a:srgbClr val="FFCC00"/>
            </a:solidFill>
            <a:ln w="9525">
              <a:solidFill>
                <a:schemeClr val="tx1"/>
              </a:solidFill>
              <a:miter lim="800000"/>
              <a:headEnd/>
              <a:tailEnd/>
            </a:ln>
          </p:spPr>
          <p:txBody>
            <a:bodyPr wrap="none" anchor="ctr"/>
            <a:lstStyle/>
            <a:p>
              <a:endParaRPr lang="en-IE"/>
            </a:p>
          </p:txBody>
        </p:sp>
        <p:sp>
          <p:nvSpPr>
            <p:cNvPr id="29728" name="Rectangle 23"/>
            <p:cNvSpPr>
              <a:spLocks noChangeArrowheads="1"/>
            </p:cNvSpPr>
            <p:nvPr/>
          </p:nvSpPr>
          <p:spPr bwMode="auto">
            <a:xfrm>
              <a:off x="4150" y="3429"/>
              <a:ext cx="226" cy="227"/>
            </a:xfrm>
            <a:prstGeom prst="rect">
              <a:avLst/>
            </a:prstGeom>
            <a:solidFill>
              <a:srgbClr val="008000"/>
            </a:solidFill>
            <a:ln w="9525">
              <a:solidFill>
                <a:schemeClr val="tx1"/>
              </a:solidFill>
              <a:miter lim="800000"/>
              <a:headEnd/>
              <a:tailEnd/>
            </a:ln>
          </p:spPr>
          <p:txBody>
            <a:bodyPr wrap="none" anchor="ctr"/>
            <a:lstStyle/>
            <a:p>
              <a:endParaRPr lang="en-IE"/>
            </a:p>
          </p:txBody>
        </p:sp>
        <p:sp>
          <p:nvSpPr>
            <p:cNvPr id="29729" name="Rectangle 24"/>
            <p:cNvSpPr>
              <a:spLocks noChangeArrowheads="1"/>
            </p:cNvSpPr>
            <p:nvPr/>
          </p:nvSpPr>
          <p:spPr bwMode="auto">
            <a:xfrm>
              <a:off x="4150" y="1162"/>
              <a:ext cx="226" cy="227"/>
            </a:xfrm>
            <a:prstGeom prst="rect">
              <a:avLst/>
            </a:prstGeom>
            <a:solidFill>
              <a:srgbClr val="808080"/>
            </a:solidFill>
            <a:ln w="9525">
              <a:solidFill>
                <a:schemeClr val="tx1"/>
              </a:solidFill>
              <a:miter lim="800000"/>
              <a:headEnd/>
              <a:tailEnd/>
            </a:ln>
          </p:spPr>
          <p:txBody>
            <a:bodyPr wrap="none" anchor="ctr"/>
            <a:lstStyle/>
            <a:p>
              <a:endParaRPr lang="en-IE"/>
            </a:p>
          </p:txBody>
        </p:sp>
        <p:sp>
          <p:nvSpPr>
            <p:cNvPr id="29730" name="Rectangle 25"/>
            <p:cNvSpPr>
              <a:spLocks noChangeArrowheads="1"/>
            </p:cNvSpPr>
            <p:nvPr/>
          </p:nvSpPr>
          <p:spPr bwMode="auto">
            <a:xfrm>
              <a:off x="4150" y="1389"/>
              <a:ext cx="226" cy="227"/>
            </a:xfrm>
            <a:prstGeom prst="rect">
              <a:avLst/>
            </a:prstGeom>
            <a:solidFill>
              <a:srgbClr val="003300"/>
            </a:solidFill>
            <a:ln w="9525">
              <a:solidFill>
                <a:schemeClr val="tx1"/>
              </a:solidFill>
              <a:miter lim="800000"/>
              <a:headEnd/>
              <a:tailEnd/>
            </a:ln>
          </p:spPr>
          <p:txBody>
            <a:bodyPr wrap="none" anchor="ctr"/>
            <a:lstStyle/>
            <a:p>
              <a:endParaRPr lang="en-IE"/>
            </a:p>
          </p:txBody>
        </p:sp>
      </p:grpSp>
      <p:sp>
        <p:nvSpPr>
          <p:cNvPr id="29700" name="Rectangle 26"/>
          <p:cNvSpPr>
            <a:spLocks noChangeArrowheads="1"/>
          </p:cNvSpPr>
          <p:nvPr/>
        </p:nvSpPr>
        <p:spPr bwMode="auto">
          <a:xfrm>
            <a:off x="6096001" y="1844676"/>
            <a:ext cx="358775" cy="360363"/>
          </a:xfrm>
          <a:prstGeom prst="rect">
            <a:avLst/>
          </a:prstGeom>
          <a:noFill/>
          <a:ln w="28575">
            <a:solidFill>
              <a:srgbClr val="003300"/>
            </a:solidFill>
            <a:miter lim="800000"/>
            <a:headEnd/>
            <a:tailEnd/>
          </a:ln>
        </p:spPr>
        <p:txBody>
          <a:bodyPr wrap="none" anchor="ctr"/>
          <a:lstStyle/>
          <a:p>
            <a:endParaRPr lang="en-IE"/>
          </a:p>
        </p:txBody>
      </p:sp>
      <p:sp>
        <p:nvSpPr>
          <p:cNvPr id="29701" name="Rectangle 27"/>
          <p:cNvSpPr>
            <a:spLocks noChangeArrowheads="1"/>
          </p:cNvSpPr>
          <p:nvPr/>
        </p:nvSpPr>
        <p:spPr bwMode="auto">
          <a:xfrm>
            <a:off x="6096001" y="2205038"/>
            <a:ext cx="358775" cy="360362"/>
          </a:xfrm>
          <a:prstGeom prst="rect">
            <a:avLst/>
          </a:prstGeom>
          <a:noFill/>
          <a:ln w="28575">
            <a:solidFill>
              <a:srgbClr val="003300"/>
            </a:solidFill>
            <a:miter lim="800000"/>
            <a:headEnd/>
            <a:tailEnd/>
          </a:ln>
        </p:spPr>
        <p:txBody>
          <a:bodyPr wrap="none" anchor="ctr"/>
          <a:lstStyle/>
          <a:p>
            <a:endParaRPr lang="en-IE"/>
          </a:p>
        </p:txBody>
      </p:sp>
      <p:sp>
        <p:nvSpPr>
          <p:cNvPr id="29702" name="Rectangle 28"/>
          <p:cNvSpPr>
            <a:spLocks noChangeArrowheads="1"/>
          </p:cNvSpPr>
          <p:nvPr/>
        </p:nvSpPr>
        <p:spPr bwMode="auto">
          <a:xfrm>
            <a:off x="6096001" y="2563813"/>
            <a:ext cx="358775" cy="360362"/>
          </a:xfrm>
          <a:prstGeom prst="rect">
            <a:avLst/>
          </a:prstGeom>
          <a:noFill/>
          <a:ln w="28575">
            <a:solidFill>
              <a:srgbClr val="003300"/>
            </a:solidFill>
            <a:miter lim="800000"/>
            <a:headEnd/>
            <a:tailEnd/>
          </a:ln>
        </p:spPr>
        <p:txBody>
          <a:bodyPr wrap="none" anchor="ctr"/>
          <a:lstStyle/>
          <a:p>
            <a:endParaRPr lang="en-IE"/>
          </a:p>
        </p:txBody>
      </p:sp>
      <p:sp>
        <p:nvSpPr>
          <p:cNvPr id="29703" name="Rectangle 29"/>
          <p:cNvSpPr>
            <a:spLocks noChangeArrowheads="1"/>
          </p:cNvSpPr>
          <p:nvPr/>
        </p:nvSpPr>
        <p:spPr bwMode="auto">
          <a:xfrm>
            <a:off x="6096001" y="2924176"/>
            <a:ext cx="358775" cy="360363"/>
          </a:xfrm>
          <a:prstGeom prst="rect">
            <a:avLst/>
          </a:prstGeom>
          <a:noFill/>
          <a:ln w="28575">
            <a:solidFill>
              <a:srgbClr val="003300"/>
            </a:solidFill>
            <a:miter lim="800000"/>
            <a:headEnd/>
            <a:tailEnd/>
          </a:ln>
        </p:spPr>
        <p:txBody>
          <a:bodyPr wrap="none" anchor="ctr"/>
          <a:lstStyle/>
          <a:p>
            <a:endParaRPr lang="en-IE"/>
          </a:p>
        </p:txBody>
      </p:sp>
      <p:sp>
        <p:nvSpPr>
          <p:cNvPr id="29704" name="Rectangle 30"/>
          <p:cNvSpPr>
            <a:spLocks noChangeArrowheads="1"/>
          </p:cNvSpPr>
          <p:nvPr/>
        </p:nvSpPr>
        <p:spPr bwMode="auto">
          <a:xfrm>
            <a:off x="6096001" y="3284538"/>
            <a:ext cx="358775" cy="360362"/>
          </a:xfrm>
          <a:prstGeom prst="rect">
            <a:avLst/>
          </a:prstGeom>
          <a:noFill/>
          <a:ln w="28575">
            <a:solidFill>
              <a:srgbClr val="003300"/>
            </a:solidFill>
            <a:miter lim="800000"/>
            <a:headEnd/>
            <a:tailEnd/>
          </a:ln>
        </p:spPr>
        <p:txBody>
          <a:bodyPr wrap="none" anchor="ctr"/>
          <a:lstStyle/>
          <a:p>
            <a:endParaRPr lang="en-IE"/>
          </a:p>
        </p:txBody>
      </p:sp>
      <p:sp>
        <p:nvSpPr>
          <p:cNvPr id="29705" name="Rectangle 31"/>
          <p:cNvSpPr>
            <a:spLocks noChangeArrowheads="1"/>
          </p:cNvSpPr>
          <p:nvPr/>
        </p:nvSpPr>
        <p:spPr bwMode="auto">
          <a:xfrm>
            <a:off x="6096001" y="3644901"/>
            <a:ext cx="358775" cy="360363"/>
          </a:xfrm>
          <a:prstGeom prst="rect">
            <a:avLst/>
          </a:prstGeom>
          <a:noFill/>
          <a:ln w="28575">
            <a:solidFill>
              <a:srgbClr val="003300"/>
            </a:solidFill>
            <a:miter lim="800000"/>
            <a:headEnd/>
            <a:tailEnd/>
          </a:ln>
        </p:spPr>
        <p:txBody>
          <a:bodyPr wrap="none" anchor="ctr"/>
          <a:lstStyle/>
          <a:p>
            <a:endParaRPr lang="en-IE"/>
          </a:p>
        </p:txBody>
      </p:sp>
      <p:sp>
        <p:nvSpPr>
          <p:cNvPr id="29706" name="Rectangle 32"/>
          <p:cNvSpPr>
            <a:spLocks noChangeArrowheads="1"/>
          </p:cNvSpPr>
          <p:nvPr/>
        </p:nvSpPr>
        <p:spPr bwMode="auto">
          <a:xfrm>
            <a:off x="6096001" y="4005263"/>
            <a:ext cx="358775" cy="360362"/>
          </a:xfrm>
          <a:prstGeom prst="rect">
            <a:avLst/>
          </a:prstGeom>
          <a:noFill/>
          <a:ln w="28575">
            <a:solidFill>
              <a:srgbClr val="003300"/>
            </a:solidFill>
            <a:miter lim="800000"/>
            <a:headEnd/>
            <a:tailEnd/>
          </a:ln>
        </p:spPr>
        <p:txBody>
          <a:bodyPr wrap="none" anchor="ctr"/>
          <a:lstStyle/>
          <a:p>
            <a:endParaRPr lang="en-IE"/>
          </a:p>
        </p:txBody>
      </p:sp>
      <p:sp>
        <p:nvSpPr>
          <p:cNvPr id="29707" name="Rectangle 33"/>
          <p:cNvSpPr>
            <a:spLocks noChangeArrowheads="1"/>
          </p:cNvSpPr>
          <p:nvPr/>
        </p:nvSpPr>
        <p:spPr bwMode="auto">
          <a:xfrm>
            <a:off x="6096001" y="4364038"/>
            <a:ext cx="358775" cy="360362"/>
          </a:xfrm>
          <a:prstGeom prst="rect">
            <a:avLst/>
          </a:prstGeom>
          <a:noFill/>
          <a:ln w="28575">
            <a:solidFill>
              <a:srgbClr val="003300"/>
            </a:solidFill>
            <a:miter lim="800000"/>
            <a:headEnd/>
            <a:tailEnd/>
          </a:ln>
        </p:spPr>
        <p:txBody>
          <a:bodyPr wrap="none" anchor="ctr"/>
          <a:lstStyle/>
          <a:p>
            <a:endParaRPr lang="en-IE"/>
          </a:p>
        </p:txBody>
      </p:sp>
      <p:sp>
        <p:nvSpPr>
          <p:cNvPr id="29708" name="Rectangle 34"/>
          <p:cNvSpPr>
            <a:spLocks noChangeArrowheads="1"/>
          </p:cNvSpPr>
          <p:nvPr/>
        </p:nvSpPr>
        <p:spPr bwMode="auto">
          <a:xfrm>
            <a:off x="6096001" y="4724401"/>
            <a:ext cx="358775" cy="360363"/>
          </a:xfrm>
          <a:prstGeom prst="rect">
            <a:avLst/>
          </a:prstGeom>
          <a:noFill/>
          <a:ln w="28575">
            <a:solidFill>
              <a:srgbClr val="003300"/>
            </a:solidFill>
            <a:miter lim="800000"/>
            <a:headEnd/>
            <a:tailEnd/>
          </a:ln>
        </p:spPr>
        <p:txBody>
          <a:bodyPr wrap="none" anchor="ctr"/>
          <a:lstStyle/>
          <a:p>
            <a:endParaRPr lang="en-IE"/>
          </a:p>
        </p:txBody>
      </p:sp>
      <p:sp>
        <p:nvSpPr>
          <p:cNvPr id="29709" name="Rectangle 35"/>
          <p:cNvSpPr>
            <a:spLocks noChangeArrowheads="1"/>
          </p:cNvSpPr>
          <p:nvPr/>
        </p:nvSpPr>
        <p:spPr bwMode="auto">
          <a:xfrm>
            <a:off x="6096001" y="5084763"/>
            <a:ext cx="358775" cy="360362"/>
          </a:xfrm>
          <a:prstGeom prst="rect">
            <a:avLst/>
          </a:prstGeom>
          <a:noFill/>
          <a:ln w="28575">
            <a:solidFill>
              <a:srgbClr val="003300"/>
            </a:solidFill>
            <a:miter lim="800000"/>
            <a:headEnd/>
            <a:tailEnd/>
          </a:ln>
        </p:spPr>
        <p:txBody>
          <a:bodyPr wrap="none" anchor="ctr"/>
          <a:lstStyle/>
          <a:p>
            <a:endParaRPr lang="en-IE"/>
          </a:p>
        </p:txBody>
      </p:sp>
      <p:sp>
        <p:nvSpPr>
          <p:cNvPr id="29710" name="Rectangle 36"/>
          <p:cNvSpPr>
            <a:spLocks noChangeArrowheads="1"/>
          </p:cNvSpPr>
          <p:nvPr/>
        </p:nvSpPr>
        <p:spPr bwMode="auto">
          <a:xfrm>
            <a:off x="6096001" y="5445126"/>
            <a:ext cx="358775" cy="360363"/>
          </a:xfrm>
          <a:prstGeom prst="rect">
            <a:avLst/>
          </a:prstGeom>
          <a:noFill/>
          <a:ln w="28575">
            <a:solidFill>
              <a:srgbClr val="003300"/>
            </a:solidFill>
            <a:miter lim="800000"/>
            <a:headEnd/>
            <a:tailEnd/>
          </a:ln>
        </p:spPr>
        <p:txBody>
          <a:bodyPr wrap="none" anchor="ctr"/>
          <a:lstStyle/>
          <a:p>
            <a:endParaRPr lang="en-IE"/>
          </a:p>
        </p:txBody>
      </p:sp>
      <p:sp>
        <p:nvSpPr>
          <p:cNvPr id="29711" name="Line 37"/>
          <p:cNvSpPr>
            <a:spLocks noChangeShapeType="1"/>
          </p:cNvSpPr>
          <p:nvPr/>
        </p:nvSpPr>
        <p:spPr bwMode="auto">
          <a:xfrm>
            <a:off x="6240463" y="3860800"/>
            <a:ext cx="2087562" cy="647700"/>
          </a:xfrm>
          <a:prstGeom prst="line">
            <a:avLst/>
          </a:prstGeom>
          <a:noFill/>
          <a:ln w="28575">
            <a:solidFill>
              <a:srgbClr val="FF00FF"/>
            </a:solidFill>
            <a:round/>
            <a:headEnd/>
            <a:tailEnd type="triangle" w="lg" len="lg"/>
          </a:ln>
        </p:spPr>
        <p:txBody>
          <a:bodyPr/>
          <a:lstStyle/>
          <a:p>
            <a:endParaRPr lang="en-IE"/>
          </a:p>
        </p:txBody>
      </p:sp>
      <p:sp>
        <p:nvSpPr>
          <p:cNvPr id="29712" name="Line 38"/>
          <p:cNvSpPr>
            <a:spLocks noChangeShapeType="1"/>
          </p:cNvSpPr>
          <p:nvPr/>
        </p:nvSpPr>
        <p:spPr bwMode="auto">
          <a:xfrm flipH="1" flipV="1">
            <a:off x="4224339" y="3068638"/>
            <a:ext cx="2016125" cy="792162"/>
          </a:xfrm>
          <a:prstGeom prst="line">
            <a:avLst/>
          </a:prstGeom>
          <a:noFill/>
          <a:ln w="28575">
            <a:solidFill>
              <a:srgbClr val="FF00FF"/>
            </a:solidFill>
            <a:round/>
            <a:headEnd/>
            <a:tailEnd type="triangle" w="lg" len="lg"/>
          </a:ln>
        </p:spPr>
        <p:txBody>
          <a:bodyPr/>
          <a:lstStyle/>
          <a:p>
            <a:endParaRPr lang="en-IE"/>
          </a:p>
        </p:txBody>
      </p:sp>
      <p:sp>
        <p:nvSpPr>
          <p:cNvPr id="29713" name="Text Box 39"/>
          <p:cNvSpPr txBox="1">
            <a:spLocks noChangeArrowheads="1"/>
          </p:cNvSpPr>
          <p:nvPr/>
        </p:nvSpPr>
        <p:spPr bwMode="auto">
          <a:xfrm>
            <a:off x="8832850" y="4005263"/>
            <a:ext cx="372218" cy="369332"/>
          </a:xfrm>
          <a:prstGeom prst="rect">
            <a:avLst/>
          </a:prstGeom>
          <a:noFill/>
          <a:ln w="9525">
            <a:noFill/>
            <a:miter lim="800000"/>
            <a:headEnd/>
            <a:tailEnd/>
          </a:ln>
        </p:spPr>
        <p:txBody>
          <a:bodyPr wrap="none">
            <a:spAutoFit/>
          </a:bodyPr>
          <a:lstStyle/>
          <a:p>
            <a:r>
              <a:rPr lang="en-GB"/>
              <a:t>-2</a:t>
            </a:r>
            <a:endParaRPr lang="en-US"/>
          </a:p>
        </p:txBody>
      </p:sp>
      <p:sp>
        <p:nvSpPr>
          <p:cNvPr id="29714" name="Text Box 40"/>
          <p:cNvSpPr txBox="1">
            <a:spLocks noChangeArrowheads="1"/>
          </p:cNvSpPr>
          <p:nvPr/>
        </p:nvSpPr>
        <p:spPr bwMode="auto">
          <a:xfrm>
            <a:off x="3216275" y="3316288"/>
            <a:ext cx="417102" cy="369332"/>
          </a:xfrm>
          <a:prstGeom prst="rect">
            <a:avLst/>
          </a:prstGeom>
          <a:noFill/>
          <a:ln w="9525">
            <a:noFill/>
            <a:miter lim="800000"/>
            <a:headEnd/>
            <a:tailEnd/>
          </a:ln>
        </p:spPr>
        <p:txBody>
          <a:bodyPr wrap="none">
            <a:spAutoFit/>
          </a:bodyPr>
          <a:lstStyle/>
          <a:p>
            <a:r>
              <a:rPr lang="en-GB"/>
              <a:t>+2</a:t>
            </a:r>
            <a:endParaRPr lang="en-US"/>
          </a:p>
        </p:txBody>
      </p:sp>
      <p:sp>
        <p:nvSpPr>
          <p:cNvPr id="29715" name="Line 41"/>
          <p:cNvSpPr>
            <a:spLocks noChangeShapeType="1"/>
          </p:cNvSpPr>
          <p:nvPr/>
        </p:nvSpPr>
        <p:spPr bwMode="auto">
          <a:xfrm flipV="1">
            <a:off x="2855914" y="3860800"/>
            <a:ext cx="7056437" cy="1588"/>
          </a:xfrm>
          <a:prstGeom prst="line">
            <a:avLst/>
          </a:prstGeom>
          <a:noFill/>
          <a:ln w="9525">
            <a:solidFill>
              <a:schemeClr val="tx1"/>
            </a:solidFill>
            <a:round/>
            <a:headEnd/>
            <a:tailEnd/>
          </a:ln>
        </p:spPr>
        <p:txBody>
          <a:bodyPr/>
          <a:lstStyle/>
          <a:p>
            <a:endParaRPr lang="en-IE"/>
          </a:p>
        </p:txBody>
      </p:sp>
      <p:sp>
        <p:nvSpPr>
          <p:cNvPr id="29716" name="AutoShape 42"/>
          <p:cNvSpPr>
            <a:spLocks noChangeArrowheads="1"/>
          </p:cNvSpPr>
          <p:nvPr/>
        </p:nvSpPr>
        <p:spPr bwMode="auto">
          <a:xfrm>
            <a:off x="8616951" y="3860801"/>
            <a:ext cx="144463" cy="720725"/>
          </a:xfrm>
          <a:prstGeom prst="upDownArrow">
            <a:avLst>
              <a:gd name="adj1" fmla="val 50000"/>
              <a:gd name="adj2" fmla="val 99780"/>
            </a:avLst>
          </a:prstGeom>
          <a:solidFill>
            <a:schemeClr val="accent1"/>
          </a:solidFill>
          <a:ln w="9525">
            <a:solidFill>
              <a:schemeClr val="tx1"/>
            </a:solidFill>
            <a:miter lim="800000"/>
            <a:headEnd/>
            <a:tailEnd/>
          </a:ln>
        </p:spPr>
        <p:txBody>
          <a:bodyPr wrap="none" anchor="ctr"/>
          <a:lstStyle/>
          <a:p>
            <a:endParaRPr lang="en-IE"/>
          </a:p>
        </p:txBody>
      </p:sp>
      <p:sp>
        <p:nvSpPr>
          <p:cNvPr id="29717" name="AutoShape 43"/>
          <p:cNvSpPr>
            <a:spLocks noChangeArrowheads="1"/>
          </p:cNvSpPr>
          <p:nvPr/>
        </p:nvSpPr>
        <p:spPr bwMode="auto">
          <a:xfrm>
            <a:off x="3792538" y="3176588"/>
            <a:ext cx="215900" cy="647700"/>
          </a:xfrm>
          <a:prstGeom prst="upDownArrow">
            <a:avLst>
              <a:gd name="adj1" fmla="val 50000"/>
              <a:gd name="adj2" fmla="val 60000"/>
            </a:avLst>
          </a:prstGeom>
          <a:solidFill>
            <a:schemeClr val="accent1"/>
          </a:solidFill>
          <a:ln w="9525">
            <a:solidFill>
              <a:schemeClr val="tx1"/>
            </a:solidFill>
            <a:miter lim="800000"/>
            <a:headEnd/>
            <a:tailEnd/>
          </a:ln>
        </p:spPr>
        <p:txBody>
          <a:bodyPr wrap="none" anchor="ctr"/>
          <a:lstStyle/>
          <a:p>
            <a:endParaRPr lang="en-IE"/>
          </a:p>
        </p:txBody>
      </p:sp>
      <p:sp>
        <p:nvSpPr>
          <p:cNvPr id="29718" name="TextBox 43"/>
          <p:cNvSpPr txBox="1">
            <a:spLocks noChangeArrowheads="1"/>
          </p:cNvSpPr>
          <p:nvPr/>
        </p:nvSpPr>
        <p:spPr bwMode="auto">
          <a:xfrm>
            <a:off x="7464426" y="5949950"/>
            <a:ext cx="1463093" cy="369332"/>
          </a:xfrm>
          <a:prstGeom prst="rect">
            <a:avLst/>
          </a:prstGeom>
          <a:noFill/>
          <a:ln w="9525">
            <a:noFill/>
            <a:miter lim="800000"/>
            <a:headEnd/>
            <a:tailEnd/>
          </a:ln>
        </p:spPr>
        <p:txBody>
          <a:bodyPr wrap="none">
            <a:spAutoFit/>
          </a:bodyPr>
          <a:lstStyle/>
          <a:p>
            <a:r>
              <a:rPr lang="en-IE" b="1">
                <a:solidFill>
                  <a:schemeClr val="bg1"/>
                </a:solidFill>
              </a:rPr>
              <a:t>Right Camera</a:t>
            </a:r>
          </a:p>
        </p:txBody>
      </p:sp>
      <p:sp>
        <p:nvSpPr>
          <p:cNvPr id="29719" name="TextBox 44"/>
          <p:cNvSpPr txBox="1">
            <a:spLocks noChangeArrowheads="1"/>
          </p:cNvSpPr>
          <p:nvPr/>
        </p:nvSpPr>
        <p:spPr bwMode="auto">
          <a:xfrm>
            <a:off x="3359150" y="5949950"/>
            <a:ext cx="1332096" cy="369332"/>
          </a:xfrm>
          <a:prstGeom prst="rect">
            <a:avLst/>
          </a:prstGeom>
          <a:noFill/>
          <a:ln w="9525">
            <a:noFill/>
            <a:miter lim="800000"/>
            <a:headEnd/>
            <a:tailEnd/>
          </a:ln>
        </p:spPr>
        <p:txBody>
          <a:bodyPr wrap="none">
            <a:spAutoFit/>
          </a:bodyPr>
          <a:lstStyle/>
          <a:p>
            <a:r>
              <a:rPr lang="en-IE" b="1">
                <a:solidFill>
                  <a:schemeClr val="bg1"/>
                </a:solidFill>
              </a:rPr>
              <a:t>Left Camera</a:t>
            </a:r>
          </a:p>
        </p:txBody>
      </p:sp>
      <p:graphicFrame>
        <p:nvGraphicFramePr>
          <p:cNvPr id="46" name="Object 45"/>
          <p:cNvGraphicFramePr>
            <a:graphicFrameLocks noChangeAspect="1"/>
          </p:cNvGraphicFramePr>
          <p:nvPr>
            <p:extLst>
              <p:ext uri="{D42A27DB-BD31-4B8C-83A1-F6EECF244321}">
                <p14:modId xmlns:p14="http://schemas.microsoft.com/office/powerpoint/2010/main" val="4049754850"/>
              </p:ext>
            </p:extLst>
          </p:nvPr>
        </p:nvGraphicFramePr>
        <p:xfrm>
          <a:off x="434439" y="2563813"/>
          <a:ext cx="2078829" cy="461962"/>
        </p:xfrm>
        <a:graphic>
          <a:graphicData uri="http://schemas.openxmlformats.org/presentationml/2006/ole">
            <mc:AlternateContent xmlns:mc="http://schemas.openxmlformats.org/markup-compatibility/2006">
              <mc:Choice xmlns:v="urn:schemas-microsoft-com:vml" Requires="v">
                <p:oleObj name="Equation" r:id="rId2" imgW="914400" imgH="203040" progId="Equation.3">
                  <p:embed/>
                </p:oleObj>
              </mc:Choice>
              <mc:Fallback>
                <p:oleObj name="Equation" r:id="rId2" imgW="914400" imgH="203040" progId="Equation.3">
                  <p:embed/>
                  <p:pic>
                    <p:nvPicPr>
                      <p:cNvPr id="46" name="Object 45"/>
                      <p:cNvPicPr/>
                      <p:nvPr/>
                    </p:nvPicPr>
                    <p:blipFill>
                      <a:blip r:embed="rId3"/>
                      <a:stretch>
                        <a:fillRect/>
                      </a:stretch>
                    </p:blipFill>
                    <p:spPr>
                      <a:xfrm>
                        <a:off x="434439" y="2563813"/>
                        <a:ext cx="2078829" cy="461962"/>
                      </a:xfrm>
                      <a:prstGeom prst="rect">
                        <a:avLst/>
                      </a:prstGeom>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1085575817"/>
              </p:ext>
            </p:extLst>
          </p:nvPr>
        </p:nvGraphicFramePr>
        <p:xfrm>
          <a:off x="406401" y="3001170"/>
          <a:ext cx="2395538" cy="461962"/>
        </p:xfrm>
        <a:graphic>
          <a:graphicData uri="http://schemas.openxmlformats.org/presentationml/2006/ole">
            <mc:AlternateContent xmlns:mc="http://schemas.openxmlformats.org/markup-compatibility/2006">
              <mc:Choice xmlns:v="urn:schemas-microsoft-com:vml" Requires="v">
                <p:oleObj name="Equation" r:id="rId4" imgW="1054080" imgH="203040" progId="Equation.3">
                  <p:embed/>
                </p:oleObj>
              </mc:Choice>
              <mc:Fallback>
                <p:oleObj name="Equation" r:id="rId4" imgW="1054080" imgH="203040" progId="Equation.3">
                  <p:embed/>
                  <p:pic>
                    <p:nvPicPr>
                      <p:cNvPr id="47" name="Object 46"/>
                      <p:cNvPicPr/>
                      <p:nvPr/>
                    </p:nvPicPr>
                    <p:blipFill>
                      <a:blip r:embed="rId5"/>
                      <a:stretch>
                        <a:fillRect/>
                      </a:stretch>
                    </p:blipFill>
                    <p:spPr>
                      <a:xfrm>
                        <a:off x="406401" y="3001170"/>
                        <a:ext cx="2395538" cy="461962"/>
                      </a:xfrm>
                      <a:prstGeom prst="rect">
                        <a:avLst/>
                      </a:prstGeom>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3294138402"/>
              </p:ext>
            </p:extLst>
          </p:nvPr>
        </p:nvGraphicFramePr>
        <p:xfrm>
          <a:off x="273050" y="3413125"/>
          <a:ext cx="2571750" cy="461963"/>
        </p:xfrm>
        <a:graphic>
          <a:graphicData uri="http://schemas.openxmlformats.org/presentationml/2006/ole">
            <mc:AlternateContent xmlns:mc="http://schemas.openxmlformats.org/markup-compatibility/2006">
              <mc:Choice xmlns:v="urn:schemas-microsoft-com:vml" Requires="v">
                <p:oleObj name="Equation" r:id="rId6" imgW="1130040" imgH="203040" progId="Equation.3">
                  <p:embed/>
                </p:oleObj>
              </mc:Choice>
              <mc:Fallback>
                <p:oleObj name="Equation" r:id="rId6" imgW="1130040" imgH="203040" progId="Equation.3">
                  <p:embed/>
                  <p:pic>
                    <p:nvPicPr>
                      <p:cNvPr id="48" name="Object 47"/>
                      <p:cNvPicPr/>
                      <p:nvPr/>
                    </p:nvPicPr>
                    <p:blipFill>
                      <a:blip r:embed="rId7"/>
                      <a:stretch>
                        <a:fillRect/>
                      </a:stretch>
                    </p:blipFill>
                    <p:spPr>
                      <a:xfrm>
                        <a:off x="273050" y="3413125"/>
                        <a:ext cx="2571750" cy="461963"/>
                      </a:xfrm>
                      <a:prstGeom prst="rect">
                        <a:avLst/>
                      </a:prstGeom>
                    </p:spPr>
                  </p:pic>
                </p:oleObj>
              </mc:Fallback>
            </mc:AlternateContent>
          </a:graphicData>
        </a:graphic>
      </p:graphicFrame>
    </p:spTree>
    <p:extLst>
      <p:ext uri="{BB962C8B-B14F-4D97-AF65-F5344CB8AC3E}">
        <p14:creationId xmlns:p14="http://schemas.microsoft.com/office/powerpoint/2010/main" val="393369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79876" y="1844676"/>
            <a:ext cx="358775" cy="3960813"/>
            <a:chOff x="1610" y="1162"/>
            <a:chExt cx="226" cy="2495"/>
          </a:xfrm>
        </p:grpSpPr>
        <p:sp>
          <p:nvSpPr>
            <p:cNvPr id="30756" name="Rectangle 3"/>
            <p:cNvSpPr>
              <a:spLocks noChangeArrowheads="1"/>
            </p:cNvSpPr>
            <p:nvPr/>
          </p:nvSpPr>
          <p:spPr bwMode="auto">
            <a:xfrm>
              <a:off x="1610" y="1162"/>
              <a:ext cx="226" cy="227"/>
            </a:xfrm>
            <a:prstGeom prst="rect">
              <a:avLst/>
            </a:prstGeom>
            <a:solidFill>
              <a:schemeClr val="accent1"/>
            </a:solidFill>
            <a:ln w="9525">
              <a:solidFill>
                <a:schemeClr val="tx1"/>
              </a:solidFill>
              <a:miter lim="800000"/>
              <a:headEnd/>
              <a:tailEnd/>
            </a:ln>
          </p:spPr>
          <p:txBody>
            <a:bodyPr wrap="none" anchor="ctr"/>
            <a:lstStyle/>
            <a:p>
              <a:endParaRPr lang="en-IE"/>
            </a:p>
          </p:txBody>
        </p:sp>
        <p:sp>
          <p:nvSpPr>
            <p:cNvPr id="30757" name="Rectangle 4"/>
            <p:cNvSpPr>
              <a:spLocks noChangeArrowheads="1"/>
            </p:cNvSpPr>
            <p:nvPr/>
          </p:nvSpPr>
          <p:spPr bwMode="auto">
            <a:xfrm>
              <a:off x="1610" y="1389"/>
              <a:ext cx="226" cy="227"/>
            </a:xfrm>
            <a:prstGeom prst="rect">
              <a:avLst/>
            </a:prstGeom>
            <a:solidFill>
              <a:srgbClr val="33CCCC"/>
            </a:solidFill>
            <a:ln w="9525">
              <a:solidFill>
                <a:schemeClr val="tx1"/>
              </a:solidFill>
              <a:miter lim="800000"/>
              <a:headEnd/>
              <a:tailEnd/>
            </a:ln>
          </p:spPr>
          <p:txBody>
            <a:bodyPr wrap="none" anchor="ctr"/>
            <a:lstStyle/>
            <a:p>
              <a:endParaRPr lang="en-IE"/>
            </a:p>
          </p:txBody>
        </p:sp>
        <p:sp>
          <p:nvSpPr>
            <p:cNvPr id="30758" name="Rectangle 5"/>
            <p:cNvSpPr>
              <a:spLocks noChangeArrowheads="1"/>
            </p:cNvSpPr>
            <p:nvPr/>
          </p:nvSpPr>
          <p:spPr bwMode="auto">
            <a:xfrm>
              <a:off x="1610" y="1615"/>
              <a:ext cx="226" cy="227"/>
            </a:xfrm>
            <a:prstGeom prst="rect">
              <a:avLst/>
            </a:prstGeom>
            <a:solidFill>
              <a:srgbClr val="666699"/>
            </a:solidFill>
            <a:ln w="9525">
              <a:solidFill>
                <a:schemeClr val="tx1"/>
              </a:solidFill>
              <a:miter lim="800000"/>
              <a:headEnd/>
              <a:tailEnd/>
            </a:ln>
          </p:spPr>
          <p:txBody>
            <a:bodyPr wrap="none" anchor="ctr"/>
            <a:lstStyle/>
            <a:p>
              <a:endParaRPr lang="en-IE"/>
            </a:p>
          </p:txBody>
        </p:sp>
        <p:sp>
          <p:nvSpPr>
            <p:cNvPr id="30759" name="Rectangle 6"/>
            <p:cNvSpPr>
              <a:spLocks noChangeArrowheads="1"/>
            </p:cNvSpPr>
            <p:nvPr/>
          </p:nvSpPr>
          <p:spPr bwMode="auto">
            <a:xfrm>
              <a:off x="1610" y="1842"/>
              <a:ext cx="226" cy="227"/>
            </a:xfrm>
            <a:prstGeom prst="rect">
              <a:avLst/>
            </a:prstGeom>
            <a:solidFill>
              <a:srgbClr val="00FF00"/>
            </a:solidFill>
            <a:ln w="9525">
              <a:solidFill>
                <a:schemeClr val="tx1"/>
              </a:solidFill>
              <a:miter lim="800000"/>
              <a:headEnd/>
              <a:tailEnd/>
            </a:ln>
          </p:spPr>
          <p:txBody>
            <a:bodyPr wrap="none" anchor="ctr"/>
            <a:lstStyle/>
            <a:p>
              <a:endParaRPr lang="en-IE"/>
            </a:p>
          </p:txBody>
        </p:sp>
        <p:sp>
          <p:nvSpPr>
            <p:cNvPr id="30760" name="Rectangle 7"/>
            <p:cNvSpPr>
              <a:spLocks noChangeArrowheads="1"/>
            </p:cNvSpPr>
            <p:nvPr/>
          </p:nvSpPr>
          <p:spPr bwMode="auto">
            <a:xfrm>
              <a:off x="1610" y="2069"/>
              <a:ext cx="226" cy="227"/>
            </a:xfrm>
            <a:prstGeom prst="rect">
              <a:avLst/>
            </a:prstGeom>
            <a:solidFill>
              <a:srgbClr val="FF6600"/>
            </a:solidFill>
            <a:ln w="9525">
              <a:solidFill>
                <a:schemeClr val="tx1"/>
              </a:solidFill>
              <a:miter lim="800000"/>
              <a:headEnd/>
              <a:tailEnd/>
            </a:ln>
          </p:spPr>
          <p:txBody>
            <a:bodyPr wrap="none" anchor="ctr"/>
            <a:lstStyle/>
            <a:p>
              <a:endParaRPr lang="en-IE"/>
            </a:p>
          </p:txBody>
        </p:sp>
        <p:sp>
          <p:nvSpPr>
            <p:cNvPr id="30761" name="Rectangle 8"/>
            <p:cNvSpPr>
              <a:spLocks noChangeArrowheads="1"/>
            </p:cNvSpPr>
            <p:nvPr/>
          </p:nvSpPr>
          <p:spPr bwMode="auto">
            <a:xfrm>
              <a:off x="1610" y="2296"/>
              <a:ext cx="226" cy="227"/>
            </a:xfrm>
            <a:prstGeom prst="rect">
              <a:avLst/>
            </a:prstGeom>
            <a:solidFill>
              <a:srgbClr val="FF0000"/>
            </a:solidFill>
            <a:ln w="9525">
              <a:solidFill>
                <a:schemeClr val="tx1"/>
              </a:solidFill>
              <a:miter lim="800000"/>
              <a:headEnd/>
              <a:tailEnd/>
            </a:ln>
          </p:spPr>
          <p:txBody>
            <a:bodyPr wrap="none" anchor="ctr"/>
            <a:lstStyle/>
            <a:p>
              <a:endParaRPr lang="en-IE"/>
            </a:p>
          </p:txBody>
        </p:sp>
        <p:sp>
          <p:nvSpPr>
            <p:cNvPr id="30762" name="Rectangle 9"/>
            <p:cNvSpPr>
              <a:spLocks noChangeArrowheads="1"/>
            </p:cNvSpPr>
            <p:nvPr/>
          </p:nvSpPr>
          <p:spPr bwMode="auto">
            <a:xfrm>
              <a:off x="1610" y="2523"/>
              <a:ext cx="226" cy="227"/>
            </a:xfrm>
            <a:prstGeom prst="rect">
              <a:avLst/>
            </a:prstGeom>
            <a:solidFill>
              <a:srgbClr val="800000"/>
            </a:solidFill>
            <a:ln w="9525">
              <a:solidFill>
                <a:schemeClr val="tx1"/>
              </a:solidFill>
              <a:miter lim="800000"/>
              <a:headEnd/>
              <a:tailEnd/>
            </a:ln>
          </p:spPr>
          <p:txBody>
            <a:bodyPr wrap="none" anchor="ctr"/>
            <a:lstStyle/>
            <a:p>
              <a:endParaRPr lang="en-IE"/>
            </a:p>
          </p:txBody>
        </p:sp>
        <p:sp>
          <p:nvSpPr>
            <p:cNvPr id="30763" name="Rectangle 10"/>
            <p:cNvSpPr>
              <a:spLocks noChangeArrowheads="1"/>
            </p:cNvSpPr>
            <p:nvPr/>
          </p:nvSpPr>
          <p:spPr bwMode="auto">
            <a:xfrm>
              <a:off x="1610" y="2749"/>
              <a:ext cx="226" cy="227"/>
            </a:xfrm>
            <a:prstGeom prst="rect">
              <a:avLst/>
            </a:prstGeom>
            <a:solidFill>
              <a:srgbClr val="FFCC00"/>
            </a:solidFill>
            <a:ln w="9525">
              <a:solidFill>
                <a:schemeClr val="tx1"/>
              </a:solidFill>
              <a:miter lim="800000"/>
              <a:headEnd/>
              <a:tailEnd/>
            </a:ln>
          </p:spPr>
          <p:txBody>
            <a:bodyPr wrap="none" anchor="ctr"/>
            <a:lstStyle/>
            <a:p>
              <a:endParaRPr lang="en-IE"/>
            </a:p>
          </p:txBody>
        </p:sp>
        <p:sp>
          <p:nvSpPr>
            <p:cNvPr id="30764" name="Rectangle 11"/>
            <p:cNvSpPr>
              <a:spLocks noChangeArrowheads="1"/>
            </p:cNvSpPr>
            <p:nvPr/>
          </p:nvSpPr>
          <p:spPr bwMode="auto">
            <a:xfrm>
              <a:off x="1610" y="2976"/>
              <a:ext cx="226" cy="227"/>
            </a:xfrm>
            <a:prstGeom prst="rect">
              <a:avLst/>
            </a:prstGeom>
            <a:solidFill>
              <a:srgbClr val="008000"/>
            </a:solidFill>
            <a:ln w="9525">
              <a:solidFill>
                <a:schemeClr val="tx1"/>
              </a:solidFill>
              <a:miter lim="800000"/>
              <a:headEnd/>
              <a:tailEnd/>
            </a:ln>
          </p:spPr>
          <p:txBody>
            <a:bodyPr wrap="none" anchor="ctr"/>
            <a:lstStyle/>
            <a:p>
              <a:endParaRPr lang="en-IE"/>
            </a:p>
          </p:txBody>
        </p:sp>
        <p:sp>
          <p:nvSpPr>
            <p:cNvPr id="30765" name="Rectangle 12"/>
            <p:cNvSpPr>
              <a:spLocks noChangeArrowheads="1"/>
            </p:cNvSpPr>
            <p:nvPr/>
          </p:nvSpPr>
          <p:spPr bwMode="auto">
            <a:xfrm>
              <a:off x="1610" y="3203"/>
              <a:ext cx="226" cy="227"/>
            </a:xfrm>
            <a:prstGeom prst="rect">
              <a:avLst/>
            </a:prstGeom>
            <a:solidFill>
              <a:srgbClr val="333399"/>
            </a:solidFill>
            <a:ln w="9525">
              <a:solidFill>
                <a:schemeClr val="tx1"/>
              </a:solidFill>
              <a:miter lim="800000"/>
              <a:headEnd/>
              <a:tailEnd/>
            </a:ln>
          </p:spPr>
          <p:txBody>
            <a:bodyPr wrap="none" anchor="ctr"/>
            <a:lstStyle/>
            <a:p>
              <a:endParaRPr lang="en-IE"/>
            </a:p>
          </p:txBody>
        </p:sp>
        <p:sp>
          <p:nvSpPr>
            <p:cNvPr id="30766" name="Rectangle 13"/>
            <p:cNvSpPr>
              <a:spLocks noChangeArrowheads="1"/>
            </p:cNvSpPr>
            <p:nvPr/>
          </p:nvSpPr>
          <p:spPr bwMode="auto">
            <a:xfrm>
              <a:off x="1610" y="3430"/>
              <a:ext cx="226" cy="227"/>
            </a:xfrm>
            <a:prstGeom prst="rect">
              <a:avLst/>
            </a:prstGeom>
            <a:solidFill>
              <a:srgbClr val="003366"/>
            </a:solidFill>
            <a:ln w="9525">
              <a:solidFill>
                <a:schemeClr val="tx1"/>
              </a:solidFill>
              <a:miter lim="800000"/>
              <a:headEnd/>
              <a:tailEnd/>
            </a:ln>
          </p:spPr>
          <p:txBody>
            <a:bodyPr wrap="none" anchor="ctr"/>
            <a:lstStyle/>
            <a:p>
              <a:endParaRPr lang="en-IE"/>
            </a:p>
          </p:txBody>
        </p:sp>
      </p:grpSp>
      <p:grpSp>
        <p:nvGrpSpPr>
          <p:cNvPr id="3" name="Group 14"/>
          <p:cNvGrpSpPr>
            <a:grpSpLocks/>
          </p:cNvGrpSpPr>
          <p:nvPr/>
        </p:nvGrpSpPr>
        <p:grpSpPr bwMode="auto">
          <a:xfrm>
            <a:off x="8112126" y="1844676"/>
            <a:ext cx="358775" cy="3959225"/>
            <a:chOff x="4150" y="1162"/>
            <a:chExt cx="226" cy="2494"/>
          </a:xfrm>
        </p:grpSpPr>
        <p:sp>
          <p:nvSpPr>
            <p:cNvPr id="30745" name="Rectangle 15"/>
            <p:cNvSpPr>
              <a:spLocks noChangeArrowheads="1"/>
            </p:cNvSpPr>
            <p:nvPr/>
          </p:nvSpPr>
          <p:spPr bwMode="auto">
            <a:xfrm>
              <a:off x="4150" y="1615"/>
              <a:ext cx="226" cy="227"/>
            </a:xfrm>
            <a:prstGeom prst="rect">
              <a:avLst/>
            </a:prstGeom>
            <a:solidFill>
              <a:schemeClr val="accent1"/>
            </a:solidFill>
            <a:ln w="9525">
              <a:solidFill>
                <a:schemeClr val="tx1"/>
              </a:solidFill>
              <a:miter lim="800000"/>
              <a:headEnd/>
              <a:tailEnd/>
            </a:ln>
          </p:spPr>
          <p:txBody>
            <a:bodyPr wrap="none" anchor="ctr"/>
            <a:lstStyle/>
            <a:p>
              <a:endParaRPr lang="en-IE"/>
            </a:p>
          </p:txBody>
        </p:sp>
        <p:sp>
          <p:nvSpPr>
            <p:cNvPr id="30746" name="Rectangle 16"/>
            <p:cNvSpPr>
              <a:spLocks noChangeArrowheads="1"/>
            </p:cNvSpPr>
            <p:nvPr/>
          </p:nvSpPr>
          <p:spPr bwMode="auto">
            <a:xfrm>
              <a:off x="4150" y="1842"/>
              <a:ext cx="226" cy="227"/>
            </a:xfrm>
            <a:prstGeom prst="rect">
              <a:avLst/>
            </a:prstGeom>
            <a:solidFill>
              <a:srgbClr val="33CCCC"/>
            </a:solidFill>
            <a:ln w="9525">
              <a:solidFill>
                <a:schemeClr val="tx1"/>
              </a:solidFill>
              <a:miter lim="800000"/>
              <a:headEnd/>
              <a:tailEnd/>
            </a:ln>
          </p:spPr>
          <p:txBody>
            <a:bodyPr wrap="none" anchor="ctr"/>
            <a:lstStyle/>
            <a:p>
              <a:endParaRPr lang="en-IE"/>
            </a:p>
          </p:txBody>
        </p:sp>
        <p:sp>
          <p:nvSpPr>
            <p:cNvPr id="30747" name="Rectangle 17"/>
            <p:cNvSpPr>
              <a:spLocks noChangeArrowheads="1"/>
            </p:cNvSpPr>
            <p:nvPr/>
          </p:nvSpPr>
          <p:spPr bwMode="auto">
            <a:xfrm>
              <a:off x="4150" y="2068"/>
              <a:ext cx="226" cy="227"/>
            </a:xfrm>
            <a:prstGeom prst="rect">
              <a:avLst/>
            </a:prstGeom>
            <a:solidFill>
              <a:srgbClr val="666699"/>
            </a:solidFill>
            <a:ln w="9525">
              <a:solidFill>
                <a:schemeClr val="tx1"/>
              </a:solidFill>
              <a:miter lim="800000"/>
              <a:headEnd/>
              <a:tailEnd/>
            </a:ln>
          </p:spPr>
          <p:txBody>
            <a:bodyPr wrap="none" anchor="ctr"/>
            <a:lstStyle/>
            <a:p>
              <a:endParaRPr lang="en-IE"/>
            </a:p>
          </p:txBody>
        </p:sp>
        <p:sp>
          <p:nvSpPr>
            <p:cNvPr id="30748" name="Rectangle 18"/>
            <p:cNvSpPr>
              <a:spLocks noChangeArrowheads="1"/>
            </p:cNvSpPr>
            <p:nvPr/>
          </p:nvSpPr>
          <p:spPr bwMode="auto">
            <a:xfrm>
              <a:off x="4150" y="2295"/>
              <a:ext cx="226" cy="227"/>
            </a:xfrm>
            <a:prstGeom prst="rect">
              <a:avLst/>
            </a:prstGeom>
            <a:solidFill>
              <a:srgbClr val="00FF00"/>
            </a:solidFill>
            <a:ln w="9525">
              <a:solidFill>
                <a:schemeClr val="tx1"/>
              </a:solidFill>
              <a:miter lim="800000"/>
              <a:headEnd/>
              <a:tailEnd/>
            </a:ln>
          </p:spPr>
          <p:txBody>
            <a:bodyPr wrap="none" anchor="ctr"/>
            <a:lstStyle/>
            <a:p>
              <a:endParaRPr lang="en-IE"/>
            </a:p>
          </p:txBody>
        </p:sp>
        <p:sp>
          <p:nvSpPr>
            <p:cNvPr id="30749" name="Rectangle 19"/>
            <p:cNvSpPr>
              <a:spLocks noChangeArrowheads="1"/>
            </p:cNvSpPr>
            <p:nvPr/>
          </p:nvSpPr>
          <p:spPr bwMode="auto">
            <a:xfrm>
              <a:off x="4150" y="2522"/>
              <a:ext cx="226" cy="227"/>
            </a:xfrm>
            <a:prstGeom prst="rect">
              <a:avLst/>
            </a:prstGeom>
            <a:solidFill>
              <a:srgbClr val="FF6600"/>
            </a:solidFill>
            <a:ln w="9525">
              <a:solidFill>
                <a:schemeClr val="tx1"/>
              </a:solidFill>
              <a:miter lim="800000"/>
              <a:headEnd/>
              <a:tailEnd/>
            </a:ln>
          </p:spPr>
          <p:txBody>
            <a:bodyPr wrap="none" anchor="ctr"/>
            <a:lstStyle/>
            <a:p>
              <a:endParaRPr lang="en-IE"/>
            </a:p>
          </p:txBody>
        </p:sp>
        <p:sp>
          <p:nvSpPr>
            <p:cNvPr id="30750" name="Rectangle 20"/>
            <p:cNvSpPr>
              <a:spLocks noChangeArrowheads="1"/>
            </p:cNvSpPr>
            <p:nvPr/>
          </p:nvSpPr>
          <p:spPr bwMode="auto">
            <a:xfrm>
              <a:off x="4150" y="2749"/>
              <a:ext cx="226" cy="227"/>
            </a:xfrm>
            <a:prstGeom prst="rect">
              <a:avLst/>
            </a:prstGeom>
            <a:solidFill>
              <a:srgbClr val="FF0000"/>
            </a:solidFill>
            <a:ln w="9525">
              <a:solidFill>
                <a:schemeClr val="tx1"/>
              </a:solidFill>
              <a:miter lim="800000"/>
              <a:headEnd/>
              <a:tailEnd/>
            </a:ln>
          </p:spPr>
          <p:txBody>
            <a:bodyPr wrap="none" anchor="ctr"/>
            <a:lstStyle/>
            <a:p>
              <a:endParaRPr lang="en-IE"/>
            </a:p>
          </p:txBody>
        </p:sp>
        <p:sp>
          <p:nvSpPr>
            <p:cNvPr id="30751" name="Rectangle 21"/>
            <p:cNvSpPr>
              <a:spLocks noChangeArrowheads="1"/>
            </p:cNvSpPr>
            <p:nvPr/>
          </p:nvSpPr>
          <p:spPr bwMode="auto">
            <a:xfrm>
              <a:off x="4150" y="2976"/>
              <a:ext cx="226" cy="227"/>
            </a:xfrm>
            <a:prstGeom prst="rect">
              <a:avLst/>
            </a:prstGeom>
            <a:solidFill>
              <a:srgbClr val="800000"/>
            </a:solidFill>
            <a:ln w="9525">
              <a:solidFill>
                <a:schemeClr val="tx1"/>
              </a:solidFill>
              <a:miter lim="800000"/>
              <a:headEnd/>
              <a:tailEnd/>
            </a:ln>
          </p:spPr>
          <p:txBody>
            <a:bodyPr wrap="none" anchor="ctr"/>
            <a:lstStyle/>
            <a:p>
              <a:endParaRPr lang="en-IE"/>
            </a:p>
          </p:txBody>
        </p:sp>
        <p:sp>
          <p:nvSpPr>
            <p:cNvPr id="30752" name="Rectangle 22"/>
            <p:cNvSpPr>
              <a:spLocks noChangeArrowheads="1"/>
            </p:cNvSpPr>
            <p:nvPr/>
          </p:nvSpPr>
          <p:spPr bwMode="auto">
            <a:xfrm>
              <a:off x="4150" y="3202"/>
              <a:ext cx="226" cy="227"/>
            </a:xfrm>
            <a:prstGeom prst="rect">
              <a:avLst/>
            </a:prstGeom>
            <a:solidFill>
              <a:srgbClr val="FFCC00"/>
            </a:solidFill>
            <a:ln w="9525">
              <a:solidFill>
                <a:schemeClr val="tx1"/>
              </a:solidFill>
              <a:miter lim="800000"/>
              <a:headEnd/>
              <a:tailEnd/>
            </a:ln>
          </p:spPr>
          <p:txBody>
            <a:bodyPr wrap="none" anchor="ctr"/>
            <a:lstStyle/>
            <a:p>
              <a:endParaRPr lang="en-IE"/>
            </a:p>
          </p:txBody>
        </p:sp>
        <p:sp>
          <p:nvSpPr>
            <p:cNvPr id="30753" name="Rectangle 23"/>
            <p:cNvSpPr>
              <a:spLocks noChangeArrowheads="1"/>
            </p:cNvSpPr>
            <p:nvPr/>
          </p:nvSpPr>
          <p:spPr bwMode="auto">
            <a:xfrm>
              <a:off x="4150" y="3429"/>
              <a:ext cx="226" cy="227"/>
            </a:xfrm>
            <a:prstGeom prst="rect">
              <a:avLst/>
            </a:prstGeom>
            <a:solidFill>
              <a:srgbClr val="008000"/>
            </a:solidFill>
            <a:ln w="9525">
              <a:solidFill>
                <a:schemeClr val="tx1"/>
              </a:solidFill>
              <a:miter lim="800000"/>
              <a:headEnd/>
              <a:tailEnd/>
            </a:ln>
          </p:spPr>
          <p:txBody>
            <a:bodyPr wrap="none" anchor="ctr"/>
            <a:lstStyle/>
            <a:p>
              <a:endParaRPr lang="en-IE"/>
            </a:p>
          </p:txBody>
        </p:sp>
        <p:sp>
          <p:nvSpPr>
            <p:cNvPr id="30754" name="Rectangle 24"/>
            <p:cNvSpPr>
              <a:spLocks noChangeArrowheads="1"/>
            </p:cNvSpPr>
            <p:nvPr/>
          </p:nvSpPr>
          <p:spPr bwMode="auto">
            <a:xfrm>
              <a:off x="4150" y="1162"/>
              <a:ext cx="226" cy="227"/>
            </a:xfrm>
            <a:prstGeom prst="rect">
              <a:avLst/>
            </a:prstGeom>
            <a:solidFill>
              <a:srgbClr val="808080"/>
            </a:solidFill>
            <a:ln w="9525">
              <a:solidFill>
                <a:schemeClr val="tx1"/>
              </a:solidFill>
              <a:miter lim="800000"/>
              <a:headEnd/>
              <a:tailEnd/>
            </a:ln>
          </p:spPr>
          <p:txBody>
            <a:bodyPr wrap="none" anchor="ctr"/>
            <a:lstStyle/>
            <a:p>
              <a:endParaRPr lang="en-IE"/>
            </a:p>
          </p:txBody>
        </p:sp>
        <p:sp>
          <p:nvSpPr>
            <p:cNvPr id="30755" name="Rectangle 25"/>
            <p:cNvSpPr>
              <a:spLocks noChangeArrowheads="1"/>
            </p:cNvSpPr>
            <p:nvPr/>
          </p:nvSpPr>
          <p:spPr bwMode="auto">
            <a:xfrm>
              <a:off x="4150" y="1389"/>
              <a:ext cx="226" cy="227"/>
            </a:xfrm>
            <a:prstGeom prst="rect">
              <a:avLst/>
            </a:prstGeom>
            <a:solidFill>
              <a:srgbClr val="003300"/>
            </a:solidFill>
            <a:ln w="9525">
              <a:solidFill>
                <a:schemeClr val="tx1"/>
              </a:solidFill>
              <a:miter lim="800000"/>
              <a:headEnd/>
              <a:tailEnd/>
            </a:ln>
          </p:spPr>
          <p:txBody>
            <a:bodyPr wrap="none" anchor="ctr"/>
            <a:lstStyle/>
            <a:p>
              <a:endParaRPr lang="en-IE"/>
            </a:p>
          </p:txBody>
        </p:sp>
      </p:grpSp>
      <p:sp>
        <p:nvSpPr>
          <p:cNvPr id="30724" name="Rectangle 26"/>
          <p:cNvSpPr>
            <a:spLocks noChangeArrowheads="1"/>
          </p:cNvSpPr>
          <p:nvPr/>
        </p:nvSpPr>
        <p:spPr bwMode="auto">
          <a:xfrm>
            <a:off x="6096001" y="1844676"/>
            <a:ext cx="358775" cy="360363"/>
          </a:xfrm>
          <a:prstGeom prst="rect">
            <a:avLst/>
          </a:prstGeom>
          <a:noFill/>
          <a:ln w="28575">
            <a:solidFill>
              <a:srgbClr val="003300"/>
            </a:solidFill>
            <a:miter lim="800000"/>
            <a:headEnd/>
            <a:tailEnd/>
          </a:ln>
        </p:spPr>
        <p:txBody>
          <a:bodyPr wrap="none" anchor="ctr"/>
          <a:lstStyle/>
          <a:p>
            <a:endParaRPr lang="en-IE"/>
          </a:p>
        </p:txBody>
      </p:sp>
      <p:sp>
        <p:nvSpPr>
          <p:cNvPr id="30725" name="Rectangle 27"/>
          <p:cNvSpPr>
            <a:spLocks noChangeArrowheads="1"/>
          </p:cNvSpPr>
          <p:nvPr/>
        </p:nvSpPr>
        <p:spPr bwMode="auto">
          <a:xfrm>
            <a:off x="6096001" y="2205038"/>
            <a:ext cx="358775" cy="360362"/>
          </a:xfrm>
          <a:prstGeom prst="rect">
            <a:avLst/>
          </a:prstGeom>
          <a:noFill/>
          <a:ln w="28575">
            <a:solidFill>
              <a:srgbClr val="003300"/>
            </a:solidFill>
            <a:miter lim="800000"/>
            <a:headEnd/>
            <a:tailEnd/>
          </a:ln>
        </p:spPr>
        <p:txBody>
          <a:bodyPr wrap="none" anchor="ctr"/>
          <a:lstStyle/>
          <a:p>
            <a:endParaRPr lang="en-IE"/>
          </a:p>
        </p:txBody>
      </p:sp>
      <p:sp>
        <p:nvSpPr>
          <p:cNvPr id="30726" name="Rectangle 28"/>
          <p:cNvSpPr>
            <a:spLocks noChangeArrowheads="1"/>
          </p:cNvSpPr>
          <p:nvPr/>
        </p:nvSpPr>
        <p:spPr bwMode="auto">
          <a:xfrm>
            <a:off x="6096001" y="2563813"/>
            <a:ext cx="358775" cy="360362"/>
          </a:xfrm>
          <a:prstGeom prst="rect">
            <a:avLst/>
          </a:prstGeom>
          <a:noFill/>
          <a:ln w="28575">
            <a:solidFill>
              <a:srgbClr val="003300"/>
            </a:solidFill>
            <a:miter lim="800000"/>
            <a:headEnd/>
            <a:tailEnd/>
          </a:ln>
        </p:spPr>
        <p:txBody>
          <a:bodyPr wrap="none" anchor="ctr"/>
          <a:lstStyle/>
          <a:p>
            <a:endParaRPr lang="en-IE"/>
          </a:p>
        </p:txBody>
      </p:sp>
      <p:sp>
        <p:nvSpPr>
          <p:cNvPr id="30727" name="Rectangle 29"/>
          <p:cNvSpPr>
            <a:spLocks noChangeArrowheads="1"/>
          </p:cNvSpPr>
          <p:nvPr/>
        </p:nvSpPr>
        <p:spPr bwMode="auto">
          <a:xfrm>
            <a:off x="6096001" y="2924176"/>
            <a:ext cx="358775" cy="360363"/>
          </a:xfrm>
          <a:prstGeom prst="rect">
            <a:avLst/>
          </a:prstGeom>
          <a:noFill/>
          <a:ln w="28575">
            <a:solidFill>
              <a:srgbClr val="003300"/>
            </a:solidFill>
            <a:miter lim="800000"/>
            <a:headEnd/>
            <a:tailEnd/>
          </a:ln>
        </p:spPr>
        <p:txBody>
          <a:bodyPr wrap="none" anchor="ctr"/>
          <a:lstStyle/>
          <a:p>
            <a:endParaRPr lang="en-IE"/>
          </a:p>
        </p:txBody>
      </p:sp>
      <p:sp>
        <p:nvSpPr>
          <p:cNvPr id="30728" name="Rectangle 30"/>
          <p:cNvSpPr>
            <a:spLocks noChangeArrowheads="1"/>
          </p:cNvSpPr>
          <p:nvPr/>
        </p:nvSpPr>
        <p:spPr bwMode="auto">
          <a:xfrm>
            <a:off x="6096001" y="3284538"/>
            <a:ext cx="358775" cy="360362"/>
          </a:xfrm>
          <a:prstGeom prst="rect">
            <a:avLst/>
          </a:prstGeom>
          <a:noFill/>
          <a:ln w="28575">
            <a:solidFill>
              <a:srgbClr val="003300"/>
            </a:solidFill>
            <a:miter lim="800000"/>
            <a:headEnd/>
            <a:tailEnd/>
          </a:ln>
        </p:spPr>
        <p:txBody>
          <a:bodyPr wrap="none" anchor="ctr"/>
          <a:lstStyle/>
          <a:p>
            <a:endParaRPr lang="en-IE"/>
          </a:p>
        </p:txBody>
      </p:sp>
      <p:sp>
        <p:nvSpPr>
          <p:cNvPr id="13343" name="Rectangle 31"/>
          <p:cNvSpPr>
            <a:spLocks noChangeArrowheads="1"/>
          </p:cNvSpPr>
          <p:nvPr/>
        </p:nvSpPr>
        <p:spPr bwMode="auto">
          <a:xfrm>
            <a:off x="6096001" y="3644901"/>
            <a:ext cx="358775" cy="360363"/>
          </a:xfrm>
          <a:prstGeom prst="rect">
            <a:avLst/>
          </a:prstGeom>
          <a:solidFill>
            <a:srgbClr val="FF6600"/>
          </a:solidFill>
          <a:ln w="12700">
            <a:solidFill>
              <a:srgbClr val="003300"/>
            </a:solidFill>
            <a:miter lim="800000"/>
            <a:headEnd/>
            <a:tailEnd/>
          </a:ln>
        </p:spPr>
        <p:txBody>
          <a:bodyPr wrap="none" anchor="ctr"/>
          <a:lstStyle/>
          <a:p>
            <a:endParaRPr lang="en-IE"/>
          </a:p>
        </p:txBody>
      </p:sp>
      <p:sp>
        <p:nvSpPr>
          <p:cNvPr id="30730" name="Rectangle 32"/>
          <p:cNvSpPr>
            <a:spLocks noChangeArrowheads="1"/>
          </p:cNvSpPr>
          <p:nvPr/>
        </p:nvSpPr>
        <p:spPr bwMode="auto">
          <a:xfrm>
            <a:off x="6096001" y="4005263"/>
            <a:ext cx="358775" cy="360362"/>
          </a:xfrm>
          <a:prstGeom prst="rect">
            <a:avLst/>
          </a:prstGeom>
          <a:noFill/>
          <a:ln w="28575">
            <a:solidFill>
              <a:srgbClr val="003300"/>
            </a:solidFill>
            <a:miter lim="800000"/>
            <a:headEnd/>
            <a:tailEnd/>
          </a:ln>
        </p:spPr>
        <p:txBody>
          <a:bodyPr wrap="none" anchor="ctr"/>
          <a:lstStyle/>
          <a:p>
            <a:endParaRPr lang="en-IE"/>
          </a:p>
        </p:txBody>
      </p:sp>
      <p:sp>
        <p:nvSpPr>
          <p:cNvPr id="30731" name="Rectangle 33"/>
          <p:cNvSpPr>
            <a:spLocks noChangeArrowheads="1"/>
          </p:cNvSpPr>
          <p:nvPr/>
        </p:nvSpPr>
        <p:spPr bwMode="auto">
          <a:xfrm>
            <a:off x="6096001" y="4364038"/>
            <a:ext cx="358775" cy="360362"/>
          </a:xfrm>
          <a:prstGeom prst="rect">
            <a:avLst/>
          </a:prstGeom>
          <a:noFill/>
          <a:ln w="28575">
            <a:solidFill>
              <a:srgbClr val="003300"/>
            </a:solidFill>
            <a:miter lim="800000"/>
            <a:headEnd/>
            <a:tailEnd/>
          </a:ln>
        </p:spPr>
        <p:txBody>
          <a:bodyPr wrap="none" anchor="ctr"/>
          <a:lstStyle/>
          <a:p>
            <a:endParaRPr lang="en-IE"/>
          </a:p>
        </p:txBody>
      </p:sp>
      <p:sp>
        <p:nvSpPr>
          <p:cNvPr id="30732" name="Rectangle 34"/>
          <p:cNvSpPr>
            <a:spLocks noChangeArrowheads="1"/>
          </p:cNvSpPr>
          <p:nvPr/>
        </p:nvSpPr>
        <p:spPr bwMode="auto">
          <a:xfrm>
            <a:off x="6096001" y="4724401"/>
            <a:ext cx="358775" cy="360363"/>
          </a:xfrm>
          <a:prstGeom prst="rect">
            <a:avLst/>
          </a:prstGeom>
          <a:noFill/>
          <a:ln w="28575">
            <a:solidFill>
              <a:srgbClr val="003300"/>
            </a:solidFill>
            <a:miter lim="800000"/>
            <a:headEnd/>
            <a:tailEnd/>
          </a:ln>
        </p:spPr>
        <p:txBody>
          <a:bodyPr wrap="none" anchor="ctr"/>
          <a:lstStyle/>
          <a:p>
            <a:endParaRPr lang="en-IE"/>
          </a:p>
        </p:txBody>
      </p:sp>
      <p:sp>
        <p:nvSpPr>
          <p:cNvPr id="30733" name="Rectangle 35"/>
          <p:cNvSpPr>
            <a:spLocks noChangeArrowheads="1"/>
          </p:cNvSpPr>
          <p:nvPr/>
        </p:nvSpPr>
        <p:spPr bwMode="auto">
          <a:xfrm>
            <a:off x="6096001" y="5084763"/>
            <a:ext cx="358775" cy="360362"/>
          </a:xfrm>
          <a:prstGeom prst="rect">
            <a:avLst/>
          </a:prstGeom>
          <a:noFill/>
          <a:ln w="28575">
            <a:solidFill>
              <a:srgbClr val="003300"/>
            </a:solidFill>
            <a:miter lim="800000"/>
            <a:headEnd/>
            <a:tailEnd/>
          </a:ln>
        </p:spPr>
        <p:txBody>
          <a:bodyPr wrap="none" anchor="ctr"/>
          <a:lstStyle/>
          <a:p>
            <a:endParaRPr lang="en-IE"/>
          </a:p>
        </p:txBody>
      </p:sp>
      <p:sp>
        <p:nvSpPr>
          <p:cNvPr id="30734" name="Rectangle 36"/>
          <p:cNvSpPr>
            <a:spLocks noChangeArrowheads="1"/>
          </p:cNvSpPr>
          <p:nvPr/>
        </p:nvSpPr>
        <p:spPr bwMode="auto">
          <a:xfrm>
            <a:off x="6096001" y="5445126"/>
            <a:ext cx="358775" cy="360363"/>
          </a:xfrm>
          <a:prstGeom prst="rect">
            <a:avLst/>
          </a:prstGeom>
          <a:noFill/>
          <a:ln w="28575">
            <a:solidFill>
              <a:srgbClr val="003300"/>
            </a:solidFill>
            <a:miter lim="800000"/>
            <a:headEnd/>
            <a:tailEnd/>
          </a:ln>
        </p:spPr>
        <p:txBody>
          <a:bodyPr wrap="none" anchor="ctr"/>
          <a:lstStyle/>
          <a:p>
            <a:endParaRPr lang="en-IE"/>
          </a:p>
        </p:txBody>
      </p:sp>
      <p:sp>
        <p:nvSpPr>
          <p:cNvPr id="30735" name="Line 37"/>
          <p:cNvSpPr>
            <a:spLocks noChangeShapeType="1"/>
          </p:cNvSpPr>
          <p:nvPr/>
        </p:nvSpPr>
        <p:spPr bwMode="auto">
          <a:xfrm>
            <a:off x="6240463" y="3860801"/>
            <a:ext cx="2087562" cy="360363"/>
          </a:xfrm>
          <a:prstGeom prst="line">
            <a:avLst/>
          </a:prstGeom>
          <a:noFill/>
          <a:ln w="28575">
            <a:solidFill>
              <a:srgbClr val="FF00FF"/>
            </a:solidFill>
            <a:round/>
            <a:headEnd/>
            <a:tailEnd type="triangle" w="lg" len="lg"/>
          </a:ln>
        </p:spPr>
        <p:txBody>
          <a:bodyPr/>
          <a:lstStyle/>
          <a:p>
            <a:endParaRPr lang="en-IE"/>
          </a:p>
        </p:txBody>
      </p:sp>
      <p:sp>
        <p:nvSpPr>
          <p:cNvPr id="30736" name="Line 38"/>
          <p:cNvSpPr>
            <a:spLocks noChangeShapeType="1"/>
          </p:cNvSpPr>
          <p:nvPr/>
        </p:nvSpPr>
        <p:spPr bwMode="auto">
          <a:xfrm flipH="1" flipV="1">
            <a:off x="4224339" y="3500438"/>
            <a:ext cx="2016125" cy="360362"/>
          </a:xfrm>
          <a:prstGeom prst="line">
            <a:avLst/>
          </a:prstGeom>
          <a:noFill/>
          <a:ln w="28575">
            <a:solidFill>
              <a:srgbClr val="FF00FF"/>
            </a:solidFill>
            <a:round/>
            <a:headEnd/>
            <a:tailEnd type="triangle" w="lg" len="lg"/>
          </a:ln>
        </p:spPr>
        <p:txBody>
          <a:bodyPr/>
          <a:lstStyle/>
          <a:p>
            <a:endParaRPr lang="en-IE"/>
          </a:p>
        </p:txBody>
      </p:sp>
      <p:sp>
        <p:nvSpPr>
          <p:cNvPr id="30737" name="Text Box 39"/>
          <p:cNvSpPr txBox="1">
            <a:spLocks noChangeArrowheads="1"/>
          </p:cNvSpPr>
          <p:nvPr/>
        </p:nvSpPr>
        <p:spPr bwMode="auto">
          <a:xfrm>
            <a:off x="8759825" y="3860800"/>
            <a:ext cx="372218" cy="369332"/>
          </a:xfrm>
          <a:prstGeom prst="rect">
            <a:avLst/>
          </a:prstGeom>
          <a:noFill/>
          <a:ln w="9525">
            <a:noFill/>
            <a:miter lim="800000"/>
            <a:headEnd/>
            <a:tailEnd/>
          </a:ln>
        </p:spPr>
        <p:txBody>
          <a:bodyPr wrap="none">
            <a:spAutoFit/>
          </a:bodyPr>
          <a:lstStyle/>
          <a:p>
            <a:r>
              <a:rPr lang="en-GB"/>
              <a:t>-1</a:t>
            </a:r>
            <a:endParaRPr lang="en-US"/>
          </a:p>
        </p:txBody>
      </p:sp>
      <p:sp>
        <p:nvSpPr>
          <p:cNvPr id="30738" name="Text Box 40"/>
          <p:cNvSpPr txBox="1">
            <a:spLocks noChangeArrowheads="1"/>
          </p:cNvSpPr>
          <p:nvPr/>
        </p:nvSpPr>
        <p:spPr bwMode="auto">
          <a:xfrm>
            <a:off x="3216275" y="3500438"/>
            <a:ext cx="417102" cy="369332"/>
          </a:xfrm>
          <a:prstGeom prst="rect">
            <a:avLst/>
          </a:prstGeom>
          <a:noFill/>
          <a:ln w="9525">
            <a:noFill/>
            <a:miter lim="800000"/>
            <a:headEnd/>
            <a:tailEnd/>
          </a:ln>
        </p:spPr>
        <p:txBody>
          <a:bodyPr wrap="none">
            <a:spAutoFit/>
          </a:bodyPr>
          <a:lstStyle/>
          <a:p>
            <a:r>
              <a:rPr lang="en-GB"/>
              <a:t>+1</a:t>
            </a:r>
            <a:endParaRPr lang="en-US"/>
          </a:p>
        </p:txBody>
      </p:sp>
      <p:sp>
        <p:nvSpPr>
          <p:cNvPr id="30739" name="Line 41"/>
          <p:cNvSpPr>
            <a:spLocks noChangeShapeType="1"/>
          </p:cNvSpPr>
          <p:nvPr/>
        </p:nvSpPr>
        <p:spPr bwMode="auto">
          <a:xfrm flipV="1">
            <a:off x="2855914" y="3860800"/>
            <a:ext cx="7056437" cy="1588"/>
          </a:xfrm>
          <a:prstGeom prst="line">
            <a:avLst/>
          </a:prstGeom>
          <a:noFill/>
          <a:ln w="9525">
            <a:solidFill>
              <a:schemeClr val="tx1"/>
            </a:solidFill>
            <a:round/>
            <a:headEnd/>
            <a:tailEnd/>
          </a:ln>
        </p:spPr>
        <p:txBody>
          <a:bodyPr/>
          <a:lstStyle/>
          <a:p>
            <a:endParaRPr lang="en-IE"/>
          </a:p>
        </p:txBody>
      </p:sp>
      <p:sp>
        <p:nvSpPr>
          <p:cNvPr id="30740" name="AutoShape 42"/>
          <p:cNvSpPr>
            <a:spLocks noChangeArrowheads="1"/>
          </p:cNvSpPr>
          <p:nvPr/>
        </p:nvSpPr>
        <p:spPr bwMode="auto">
          <a:xfrm>
            <a:off x="8616951" y="3860800"/>
            <a:ext cx="142875" cy="431800"/>
          </a:xfrm>
          <a:prstGeom prst="upDownArrow">
            <a:avLst>
              <a:gd name="adj1" fmla="val 50000"/>
              <a:gd name="adj2" fmla="val 60444"/>
            </a:avLst>
          </a:prstGeom>
          <a:solidFill>
            <a:schemeClr val="accent1"/>
          </a:solidFill>
          <a:ln w="9525">
            <a:solidFill>
              <a:schemeClr val="tx1"/>
            </a:solidFill>
            <a:miter lim="800000"/>
            <a:headEnd/>
            <a:tailEnd/>
          </a:ln>
        </p:spPr>
        <p:txBody>
          <a:bodyPr wrap="none" anchor="ctr"/>
          <a:lstStyle/>
          <a:p>
            <a:endParaRPr lang="en-IE"/>
          </a:p>
        </p:txBody>
      </p:sp>
      <p:sp>
        <p:nvSpPr>
          <p:cNvPr id="30741" name="AutoShape 43"/>
          <p:cNvSpPr>
            <a:spLocks noChangeArrowheads="1"/>
          </p:cNvSpPr>
          <p:nvPr/>
        </p:nvSpPr>
        <p:spPr bwMode="auto">
          <a:xfrm>
            <a:off x="3792538" y="3500438"/>
            <a:ext cx="215900" cy="323850"/>
          </a:xfrm>
          <a:prstGeom prst="upDownArrow">
            <a:avLst>
              <a:gd name="adj1" fmla="val 50000"/>
              <a:gd name="adj2" fmla="val 30000"/>
            </a:avLst>
          </a:prstGeom>
          <a:solidFill>
            <a:schemeClr val="accent1"/>
          </a:solidFill>
          <a:ln w="9525">
            <a:solidFill>
              <a:schemeClr val="tx1"/>
            </a:solidFill>
            <a:miter lim="800000"/>
            <a:headEnd/>
            <a:tailEnd/>
          </a:ln>
        </p:spPr>
        <p:txBody>
          <a:bodyPr wrap="none" anchor="ctr"/>
          <a:lstStyle/>
          <a:p>
            <a:endParaRPr lang="en-IE"/>
          </a:p>
        </p:txBody>
      </p:sp>
      <p:sp>
        <p:nvSpPr>
          <p:cNvPr id="13356" name="Text Box 44"/>
          <p:cNvSpPr txBox="1">
            <a:spLocks noChangeArrowheads="1"/>
          </p:cNvSpPr>
          <p:nvPr/>
        </p:nvSpPr>
        <p:spPr bwMode="auto">
          <a:xfrm>
            <a:off x="6672263" y="3500438"/>
            <a:ext cx="581698" cy="369332"/>
          </a:xfrm>
          <a:prstGeom prst="rect">
            <a:avLst/>
          </a:prstGeom>
          <a:noFill/>
          <a:ln w="9525">
            <a:noFill/>
            <a:miter lim="800000"/>
            <a:headEnd/>
            <a:tailEnd/>
          </a:ln>
        </p:spPr>
        <p:txBody>
          <a:bodyPr wrap="none">
            <a:spAutoFit/>
          </a:bodyPr>
          <a:lstStyle/>
          <a:p>
            <a:r>
              <a:rPr lang="en-GB"/>
              <a:t>Yea!</a:t>
            </a:r>
            <a:endParaRPr lang="en-US"/>
          </a:p>
        </p:txBody>
      </p:sp>
      <p:sp>
        <p:nvSpPr>
          <p:cNvPr id="30743" name="TextBox 44"/>
          <p:cNvSpPr txBox="1">
            <a:spLocks noChangeArrowheads="1"/>
          </p:cNvSpPr>
          <p:nvPr/>
        </p:nvSpPr>
        <p:spPr bwMode="auto">
          <a:xfrm>
            <a:off x="7464426" y="5949950"/>
            <a:ext cx="1463093" cy="369332"/>
          </a:xfrm>
          <a:prstGeom prst="rect">
            <a:avLst/>
          </a:prstGeom>
          <a:noFill/>
          <a:ln w="9525">
            <a:noFill/>
            <a:miter lim="800000"/>
            <a:headEnd/>
            <a:tailEnd/>
          </a:ln>
        </p:spPr>
        <p:txBody>
          <a:bodyPr wrap="none">
            <a:spAutoFit/>
          </a:bodyPr>
          <a:lstStyle/>
          <a:p>
            <a:r>
              <a:rPr lang="en-IE" b="1">
                <a:solidFill>
                  <a:schemeClr val="bg1"/>
                </a:solidFill>
              </a:rPr>
              <a:t>Right Camera</a:t>
            </a:r>
          </a:p>
        </p:txBody>
      </p:sp>
      <p:sp>
        <p:nvSpPr>
          <p:cNvPr id="30744" name="TextBox 45"/>
          <p:cNvSpPr txBox="1">
            <a:spLocks noChangeArrowheads="1"/>
          </p:cNvSpPr>
          <p:nvPr/>
        </p:nvSpPr>
        <p:spPr bwMode="auto">
          <a:xfrm>
            <a:off x="3359150" y="5949950"/>
            <a:ext cx="1332096" cy="369332"/>
          </a:xfrm>
          <a:prstGeom prst="rect">
            <a:avLst/>
          </a:prstGeom>
          <a:noFill/>
          <a:ln w="9525">
            <a:noFill/>
            <a:miter lim="800000"/>
            <a:headEnd/>
            <a:tailEnd/>
          </a:ln>
        </p:spPr>
        <p:txBody>
          <a:bodyPr wrap="none">
            <a:spAutoFit/>
          </a:bodyPr>
          <a:lstStyle/>
          <a:p>
            <a:r>
              <a:rPr lang="en-IE" b="1">
                <a:solidFill>
                  <a:schemeClr val="bg1"/>
                </a:solidFill>
              </a:rPr>
              <a:t>Left Camera</a:t>
            </a:r>
          </a:p>
        </p:txBody>
      </p:sp>
      <p:graphicFrame>
        <p:nvGraphicFramePr>
          <p:cNvPr id="47" name="Object 46"/>
          <p:cNvGraphicFramePr>
            <a:graphicFrameLocks noChangeAspect="1"/>
          </p:cNvGraphicFramePr>
          <p:nvPr>
            <p:extLst>
              <p:ext uri="{D42A27DB-BD31-4B8C-83A1-F6EECF244321}">
                <p14:modId xmlns:p14="http://schemas.microsoft.com/office/powerpoint/2010/main" val="3984867684"/>
              </p:ext>
            </p:extLst>
          </p:nvPr>
        </p:nvGraphicFramePr>
        <p:xfrm>
          <a:off x="434439" y="2563813"/>
          <a:ext cx="2078829" cy="461962"/>
        </p:xfrm>
        <a:graphic>
          <a:graphicData uri="http://schemas.openxmlformats.org/presentationml/2006/ole">
            <mc:AlternateContent xmlns:mc="http://schemas.openxmlformats.org/markup-compatibility/2006">
              <mc:Choice xmlns:v="urn:schemas-microsoft-com:vml" Requires="v">
                <p:oleObj name="Equation" r:id="rId2" imgW="914400" imgH="203040" progId="Equation.3">
                  <p:embed/>
                </p:oleObj>
              </mc:Choice>
              <mc:Fallback>
                <p:oleObj name="Equation" r:id="rId2" imgW="914400" imgH="203040" progId="Equation.3">
                  <p:embed/>
                  <p:pic>
                    <p:nvPicPr>
                      <p:cNvPr id="47" name="Object 46"/>
                      <p:cNvPicPr/>
                      <p:nvPr/>
                    </p:nvPicPr>
                    <p:blipFill>
                      <a:blip r:embed="rId3"/>
                      <a:stretch>
                        <a:fillRect/>
                      </a:stretch>
                    </p:blipFill>
                    <p:spPr>
                      <a:xfrm>
                        <a:off x="434439" y="2563813"/>
                        <a:ext cx="2078829" cy="461962"/>
                      </a:xfrm>
                      <a:prstGeom prst="rect">
                        <a:avLst/>
                      </a:prstGeom>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640571809"/>
              </p:ext>
            </p:extLst>
          </p:nvPr>
        </p:nvGraphicFramePr>
        <p:xfrm>
          <a:off x="406401" y="3001170"/>
          <a:ext cx="2395538" cy="461962"/>
        </p:xfrm>
        <a:graphic>
          <a:graphicData uri="http://schemas.openxmlformats.org/presentationml/2006/ole">
            <mc:AlternateContent xmlns:mc="http://schemas.openxmlformats.org/markup-compatibility/2006">
              <mc:Choice xmlns:v="urn:schemas-microsoft-com:vml" Requires="v">
                <p:oleObj name="Equation" r:id="rId4" imgW="1054080" imgH="203040" progId="Equation.3">
                  <p:embed/>
                </p:oleObj>
              </mc:Choice>
              <mc:Fallback>
                <p:oleObj name="Equation" r:id="rId4" imgW="1054080" imgH="203040" progId="Equation.3">
                  <p:embed/>
                  <p:pic>
                    <p:nvPicPr>
                      <p:cNvPr id="48" name="Object 47"/>
                      <p:cNvPicPr/>
                      <p:nvPr/>
                    </p:nvPicPr>
                    <p:blipFill>
                      <a:blip r:embed="rId5"/>
                      <a:stretch>
                        <a:fillRect/>
                      </a:stretch>
                    </p:blipFill>
                    <p:spPr>
                      <a:xfrm>
                        <a:off x="406401" y="3001170"/>
                        <a:ext cx="2395538" cy="461962"/>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2355660911"/>
              </p:ext>
            </p:extLst>
          </p:nvPr>
        </p:nvGraphicFramePr>
        <p:xfrm>
          <a:off x="273050" y="3413125"/>
          <a:ext cx="2571750" cy="461963"/>
        </p:xfrm>
        <a:graphic>
          <a:graphicData uri="http://schemas.openxmlformats.org/presentationml/2006/ole">
            <mc:AlternateContent xmlns:mc="http://schemas.openxmlformats.org/markup-compatibility/2006">
              <mc:Choice xmlns:v="urn:schemas-microsoft-com:vml" Requires="v">
                <p:oleObj name="Equation" r:id="rId6" imgW="1130040" imgH="203040" progId="Equation.3">
                  <p:embed/>
                </p:oleObj>
              </mc:Choice>
              <mc:Fallback>
                <p:oleObj name="Equation" r:id="rId6" imgW="1130040" imgH="203040" progId="Equation.3">
                  <p:embed/>
                  <p:pic>
                    <p:nvPicPr>
                      <p:cNvPr id="49" name="Object 48"/>
                      <p:cNvPicPr/>
                      <p:nvPr/>
                    </p:nvPicPr>
                    <p:blipFill>
                      <a:blip r:embed="rId7"/>
                      <a:stretch>
                        <a:fillRect/>
                      </a:stretch>
                    </p:blipFill>
                    <p:spPr>
                      <a:xfrm>
                        <a:off x="273050" y="3413125"/>
                        <a:ext cx="2571750" cy="461963"/>
                      </a:xfrm>
                      <a:prstGeom prst="rect">
                        <a:avLst/>
                      </a:prstGeom>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4215953891"/>
              </p:ext>
            </p:extLst>
          </p:nvPr>
        </p:nvGraphicFramePr>
        <p:xfrm>
          <a:off x="361950" y="3870325"/>
          <a:ext cx="2370138" cy="461963"/>
        </p:xfrm>
        <a:graphic>
          <a:graphicData uri="http://schemas.openxmlformats.org/presentationml/2006/ole">
            <mc:AlternateContent xmlns:mc="http://schemas.openxmlformats.org/markup-compatibility/2006">
              <mc:Choice xmlns:v="urn:schemas-microsoft-com:vml" Requires="v">
                <p:oleObj name="Equation" r:id="rId8" imgW="1041120" imgH="203040" progId="Equation.3">
                  <p:embed/>
                </p:oleObj>
              </mc:Choice>
              <mc:Fallback>
                <p:oleObj name="Equation" r:id="rId8" imgW="1041120" imgH="203040" progId="Equation.3">
                  <p:embed/>
                  <p:pic>
                    <p:nvPicPr>
                      <p:cNvPr id="50" name="Object 49"/>
                      <p:cNvPicPr/>
                      <p:nvPr/>
                    </p:nvPicPr>
                    <p:blipFill>
                      <a:blip r:embed="rId9"/>
                      <a:stretch>
                        <a:fillRect/>
                      </a:stretch>
                    </p:blipFill>
                    <p:spPr>
                      <a:xfrm>
                        <a:off x="361950" y="3870325"/>
                        <a:ext cx="2370138" cy="461963"/>
                      </a:xfrm>
                      <a:prstGeom prst="rect">
                        <a:avLst/>
                      </a:prstGeom>
                    </p:spPr>
                  </p:pic>
                </p:oleObj>
              </mc:Fallback>
            </mc:AlternateContent>
          </a:graphicData>
        </a:graphic>
      </p:graphicFrame>
    </p:spTree>
    <p:extLst>
      <p:ext uri="{BB962C8B-B14F-4D97-AF65-F5344CB8AC3E}">
        <p14:creationId xmlns:p14="http://schemas.microsoft.com/office/powerpoint/2010/main" val="394447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3" grpId="0" animBg="1"/>
      <p:bldP spid="133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a:grpSpLocks/>
          </p:cNvGrpSpPr>
          <p:nvPr/>
        </p:nvGrpSpPr>
        <p:grpSpPr bwMode="auto">
          <a:xfrm>
            <a:off x="4079876" y="1844676"/>
            <a:ext cx="358775" cy="3960813"/>
            <a:chOff x="1610" y="1162"/>
            <a:chExt cx="226" cy="2495"/>
          </a:xfrm>
        </p:grpSpPr>
        <p:sp>
          <p:nvSpPr>
            <p:cNvPr id="14339" name="Rectangle 3"/>
            <p:cNvSpPr>
              <a:spLocks noChangeArrowheads="1"/>
            </p:cNvSpPr>
            <p:nvPr/>
          </p:nvSpPr>
          <p:spPr bwMode="auto">
            <a:xfrm>
              <a:off x="1610" y="1162"/>
              <a:ext cx="226" cy="227"/>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0" name="Rectangle 4"/>
            <p:cNvSpPr>
              <a:spLocks noChangeArrowheads="1"/>
            </p:cNvSpPr>
            <p:nvPr/>
          </p:nvSpPr>
          <p:spPr bwMode="auto">
            <a:xfrm>
              <a:off x="1610" y="1389"/>
              <a:ext cx="226" cy="227"/>
            </a:xfrm>
            <a:prstGeom prst="rect">
              <a:avLst/>
            </a:prstGeom>
            <a:solidFill>
              <a:srgbClr val="33CC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1" name="Rectangle 5"/>
            <p:cNvSpPr>
              <a:spLocks noChangeArrowheads="1"/>
            </p:cNvSpPr>
            <p:nvPr/>
          </p:nvSpPr>
          <p:spPr bwMode="auto">
            <a:xfrm>
              <a:off x="1610" y="1615"/>
              <a:ext cx="226" cy="227"/>
            </a:xfrm>
            <a:prstGeom prst="rect">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2" name="Rectangle 6"/>
            <p:cNvSpPr>
              <a:spLocks noChangeArrowheads="1"/>
            </p:cNvSpPr>
            <p:nvPr/>
          </p:nvSpPr>
          <p:spPr bwMode="auto">
            <a:xfrm>
              <a:off x="1610" y="1842"/>
              <a:ext cx="226" cy="227"/>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3" name="Rectangle 7"/>
            <p:cNvSpPr>
              <a:spLocks noChangeArrowheads="1"/>
            </p:cNvSpPr>
            <p:nvPr/>
          </p:nvSpPr>
          <p:spPr bwMode="auto">
            <a:xfrm>
              <a:off x="1610" y="2069"/>
              <a:ext cx="226" cy="227"/>
            </a:xfrm>
            <a:prstGeom prst="rect">
              <a:avLst/>
            </a:prstGeom>
            <a:solidFill>
              <a:srgbClr val="FF66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Rectangle 8"/>
            <p:cNvSpPr>
              <a:spLocks noChangeArrowheads="1"/>
            </p:cNvSpPr>
            <p:nvPr/>
          </p:nvSpPr>
          <p:spPr bwMode="auto">
            <a:xfrm>
              <a:off x="1610" y="2296"/>
              <a:ext cx="226" cy="227"/>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5" name="Rectangle 9"/>
            <p:cNvSpPr>
              <a:spLocks noChangeArrowheads="1"/>
            </p:cNvSpPr>
            <p:nvPr/>
          </p:nvSpPr>
          <p:spPr bwMode="auto">
            <a:xfrm>
              <a:off x="1610" y="2523"/>
              <a:ext cx="226" cy="227"/>
            </a:xfrm>
            <a:prstGeom prst="rect">
              <a:avLst/>
            </a:prstGeom>
            <a:solidFill>
              <a:srgbClr val="80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6" name="Rectangle 10"/>
            <p:cNvSpPr>
              <a:spLocks noChangeArrowheads="1"/>
            </p:cNvSpPr>
            <p:nvPr/>
          </p:nvSpPr>
          <p:spPr bwMode="auto">
            <a:xfrm>
              <a:off x="1610" y="2749"/>
              <a:ext cx="226" cy="227"/>
            </a:xfrm>
            <a:prstGeom prst="rect">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7" name="Rectangle 11"/>
            <p:cNvSpPr>
              <a:spLocks noChangeArrowheads="1"/>
            </p:cNvSpPr>
            <p:nvPr/>
          </p:nvSpPr>
          <p:spPr bwMode="auto">
            <a:xfrm>
              <a:off x="1610" y="2976"/>
              <a:ext cx="226" cy="227"/>
            </a:xfrm>
            <a:prstGeom prst="rect">
              <a:avLst/>
            </a:prstGeom>
            <a:solidFill>
              <a:srgbClr val="008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8" name="Rectangle 12"/>
            <p:cNvSpPr>
              <a:spLocks noChangeArrowheads="1"/>
            </p:cNvSpPr>
            <p:nvPr/>
          </p:nvSpPr>
          <p:spPr bwMode="auto">
            <a:xfrm>
              <a:off x="1610" y="3203"/>
              <a:ext cx="226" cy="227"/>
            </a:xfrm>
            <a:prstGeom prst="rect">
              <a:avLst/>
            </a:prstGeom>
            <a:solidFill>
              <a:srgbClr val="3333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9" name="Rectangle 13"/>
            <p:cNvSpPr>
              <a:spLocks noChangeArrowheads="1"/>
            </p:cNvSpPr>
            <p:nvPr/>
          </p:nvSpPr>
          <p:spPr bwMode="auto">
            <a:xfrm>
              <a:off x="1610" y="3430"/>
              <a:ext cx="226" cy="227"/>
            </a:xfrm>
            <a:prstGeom prst="rect">
              <a:avLst/>
            </a:prstGeom>
            <a:solidFill>
              <a:srgbClr val="0033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350" name="Group 14"/>
          <p:cNvGrpSpPr>
            <a:grpSpLocks/>
          </p:cNvGrpSpPr>
          <p:nvPr/>
        </p:nvGrpSpPr>
        <p:grpSpPr bwMode="auto">
          <a:xfrm>
            <a:off x="8112126" y="1844676"/>
            <a:ext cx="358775" cy="3959225"/>
            <a:chOff x="4150" y="1162"/>
            <a:chExt cx="226" cy="2494"/>
          </a:xfrm>
        </p:grpSpPr>
        <p:sp>
          <p:nvSpPr>
            <p:cNvPr id="14351" name="Rectangle 15"/>
            <p:cNvSpPr>
              <a:spLocks noChangeArrowheads="1"/>
            </p:cNvSpPr>
            <p:nvPr/>
          </p:nvSpPr>
          <p:spPr bwMode="auto">
            <a:xfrm>
              <a:off x="4150" y="1615"/>
              <a:ext cx="226" cy="227"/>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2" name="Rectangle 16"/>
            <p:cNvSpPr>
              <a:spLocks noChangeArrowheads="1"/>
            </p:cNvSpPr>
            <p:nvPr/>
          </p:nvSpPr>
          <p:spPr bwMode="auto">
            <a:xfrm>
              <a:off x="4150" y="1842"/>
              <a:ext cx="226" cy="227"/>
            </a:xfrm>
            <a:prstGeom prst="rect">
              <a:avLst/>
            </a:prstGeom>
            <a:solidFill>
              <a:srgbClr val="33CC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3" name="Rectangle 17"/>
            <p:cNvSpPr>
              <a:spLocks noChangeArrowheads="1"/>
            </p:cNvSpPr>
            <p:nvPr/>
          </p:nvSpPr>
          <p:spPr bwMode="auto">
            <a:xfrm>
              <a:off x="4150" y="2068"/>
              <a:ext cx="226" cy="227"/>
            </a:xfrm>
            <a:prstGeom prst="rect">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4" name="Rectangle 18"/>
            <p:cNvSpPr>
              <a:spLocks noChangeArrowheads="1"/>
            </p:cNvSpPr>
            <p:nvPr/>
          </p:nvSpPr>
          <p:spPr bwMode="auto">
            <a:xfrm>
              <a:off x="4150" y="2295"/>
              <a:ext cx="226" cy="227"/>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5" name="Rectangle 19"/>
            <p:cNvSpPr>
              <a:spLocks noChangeArrowheads="1"/>
            </p:cNvSpPr>
            <p:nvPr/>
          </p:nvSpPr>
          <p:spPr bwMode="auto">
            <a:xfrm>
              <a:off x="4150" y="2522"/>
              <a:ext cx="226" cy="227"/>
            </a:xfrm>
            <a:prstGeom prst="rect">
              <a:avLst/>
            </a:prstGeom>
            <a:solidFill>
              <a:srgbClr val="FF66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6" name="Rectangle 20"/>
            <p:cNvSpPr>
              <a:spLocks noChangeArrowheads="1"/>
            </p:cNvSpPr>
            <p:nvPr/>
          </p:nvSpPr>
          <p:spPr bwMode="auto">
            <a:xfrm>
              <a:off x="4150" y="2749"/>
              <a:ext cx="226" cy="227"/>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7" name="Rectangle 21"/>
            <p:cNvSpPr>
              <a:spLocks noChangeArrowheads="1"/>
            </p:cNvSpPr>
            <p:nvPr/>
          </p:nvSpPr>
          <p:spPr bwMode="auto">
            <a:xfrm>
              <a:off x="4150" y="2976"/>
              <a:ext cx="226" cy="227"/>
            </a:xfrm>
            <a:prstGeom prst="rect">
              <a:avLst/>
            </a:prstGeom>
            <a:solidFill>
              <a:srgbClr val="80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8" name="Rectangle 22"/>
            <p:cNvSpPr>
              <a:spLocks noChangeArrowheads="1"/>
            </p:cNvSpPr>
            <p:nvPr/>
          </p:nvSpPr>
          <p:spPr bwMode="auto">
            <a:xfrm>
              <a:off x="4150" y="3202"/>
              <a:ext cx="226" cy="227"/>
            </a:xfrm>
            <a:prstGeom prst="rect">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Rectangle 23"/>
            <p:cNvSpPr>
              <a:spLocks noChangeArrowheads="1"/>
            </p:cNvSpPr>
            <p:nvPr/>
          </p:nvSpPr>
          <p:spPr bwMode="auto">
            <a:xfrm>
              <a:off x="4150" y="3429"/>
              <a:ext cx="226" cy="227"/>
            </a:xfrm>
            <a:prstGeom prst="rect">
              <a:avLst/>
            </a:prstGeom>
            <a:solidFill>
              <a:srgbClr val="008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Rectangle 24"/>
            <p:cNvSpPr>
              <a:spLocks noChangeArrowheads="1"/>
            </p:cNvSpPr>
            <p:nvPr/>
          </p:nvSpPr>
          <p:spPr bwMode="auto">
            <a:xfrm>
              <a:off x="4150" y="1162"/>
              <a:ext cx="226" cy="227"/>
            </a:xfrm>
            <a:prstGeom prst="rect">
              <a:avLst/>
            </a:prstGeom>
            <a:solidFill>
              <a:srgbClr val="80808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Rectangle 25"/>
            <p:cNvSpPr>
              <a:spLocks noChangeArrowheads="1"/>
            </p:cNvSpPr>
            <p:nvPr/>
          </p:nvSpPr>
          <p:spPr bwMode="auto">
            <a:xfrm>
              <a:off x="4150" y="1389"/>
              <a:ext cx="226" cy="227"/>
            </a:xfrm>
            <a:prstGeom prst="rect">
              <a:avLst/>
            </a:prstGeom>
            <a:solidFill>
              <a:srgbClr val="0033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362" name="Rectangle 26"/>
          <p:cNvSpPr>
            <a:spLocks noChangeArrowheads="1"/>
          </p:cNvSpPr>
          <p:nvPr/>
        </p:nvSpPr>
        <p:spPr bwMode="auto">
          <a:xfrm>
            <a:off x="6096001" y="1844676"/>
            <a:ext cx="358775" cy="360363"/>
          </a:xfrm>
          <a:prstGeom prst="rect">
            <a:avLst/>
          </a:prstGeom>
          <a:noFill/>
          <a:ln w="28575" algn="ctr">
            <a:solidFill>
              <a:srgbClr val="000000"/>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3" name="Rectangle 27"/>
          <p:cNvSpPr>
            <a:spLocks noChangeArrowheads="1"/>
          </p:cNvSpPr>
          <p:nvPr/>
        </p:nvSpPr>
        <p:spPr bwMode="auto">
          <a:xfrm>
            <a:off x="6096001" y="2205038"/>
            <a:ext cx="358775" cy="360362"/>
          </a:xfrm>
          <a:prstGeom prst="rect">
            <a:avLst/>
          </a:prstGeom>
          <a:noFill/>
          <a:ln w="28575" algn="ctr">
            <a:solidFill>
              <a:srgbClr val="000000"/>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4" name="Rectangle 28"/>
          <p:cNvSpPr>
            <a:spLocks noChangeArrowheads="1"/>
          </p:cNvSpPr>
          <p:nvPr/>
        </p:nvSpPr>
        <p:spPr bwMode="auto">
          <a:xfrm>
            <a:off x="6096001" y="2563813"/>
            <a:ext cx="358775" cy="360362"/>
          </a:xfrm>
          <a:prstGeom prst="rect">
            <a:avLst/>
          </a:prstGeom>
          <a:noFill/>
          <a:ln w="28575" algn="ctr">
            <a:solidFill>
              <a:srgbClr val="000000"/>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5" name="Rectangle 29"/>
          <p:cNvSpPr>
            <a:spLocks noChangeArrowheads="1"/>
          </p:cNvSpPr>
          <p:nvPr/>
        </p:nvSpPr>
        <p:spPr bwMode="auto">
          <a:xfrm>
            <a:off x="6096001" y="2924176"/>
            <a:ext cx="358775" cy="360363"/>
          </a:xfrm>
          <a:prstGeom prst="rect">
            <a:avLst/>
          </a:prstGeom>
          <a:noFill/>
          <a:ln w="28575" algn="ctr">
            <a:solidFill>
              <a:srgbClr val="000000"/>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6" name="Rectangle 30"/>
          <p:cNvSpPr>
            <a:spLocks noChangeArrowheads="1"/>
          </p:cNvSpPr>
          <p:nvPr/>
        </p:nvSpPr>
        <p:spPr bwMode="auto">
          <a:xfrm>
            <a:off x="6096001" y="3284538"/>
            <a:ext cx="358775" cy="360362"/>
          </a:xfrm>
          <a:prstGeom prst="rect">
            <a:avLst/>
          </a:prstGeom>
          <a:solidFill>
            <a:srgbClr val="00FF00"/>
          </a:solidFill>
          <a:ln w="12700">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Rectangle 31"/>
          <p:cNvSpPr>
            <a:spLocks noChangeArrowheads="1"/>
          </p:cNvSpPr>
          <p:nvPr/>
        </p:nvSpPr>
        <p:spPr bwMode="auto">
          <a:xfrm>
            <a:off x="6096001" y="3644901"/>
            <a:ext cx="358775" cy="360363"/>
          </a:xfrm>
          <a:prstGeom prst="rect">
            <a:avLst/>
          </a:prstGeom>
          <a:solidFill>
            <a:srgbClr val="FF6600"/>
          </a:solidFill>
          <a:ln w="12700">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8" name="Rectangle 32"/>
          <p:cNvSpPr>
            <a:spLocks noChangeArrowheads="1"/>
          </p:cNvSpPr>
          <p:nvPr/>
        </p:nvSpPr>
        <p:spPr bwMode="auto">
          <a:xfrm>
            <a:off x="6096001" y="4005263"/>
            <a:ext cx="358775" cy="360362"/>
          </a:xfrm>
          <a:prstGeom prst="rect">
            <a:avLst/>
          </a:prstGeom>
          <a:noFill/>
          <a:ln w="28575" algn="ctr">
            <a:solidFill>
              <a:srgbClr val="000000"/>
            </a:solidFill>
            <a:miter lim="800000"/>
            <a:headEnd/>
            <a:tailEnd/>
          </a:ln>
          <a:effectLst/>
          <a:extLst>
            <a:ext uri="{909E8E84-426E-40dd-AFC4-6F175D3DCCD1}">
              <a14:hiddenFill xmlns="" xmlns:a14="http://schemas.microsoft.com/office/drawing/2010/main">
                <a:solidFill>
                  <a:srgbClr val="FF00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9" name="Rectangle 33"/>
          <p:cNvSpPr>
            <a:spLocks noChangeArrowheads="1"/>
          </p:cNvSpPr>
          <p:nvPr/>
        </p:nvSpPr>
        <p:spPr bwMode="auto">
          <a:xfrm>
            <a:off x="6096001" y="4364038"/>
            <a:ext cx="358775" cy="360362"/>
          </a:xfrm>
          <a:prstGeom prst="rect">
            <a:avLst/>
          </a:prstGeom>
          <a:noFill/>
          <a:ln w="28575" algn="ctr">
            <a:solidFill>
              <a:srgbClr val="000000"/>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0" name="Rectangle 34"/>
          <p:cNvSpPr>
            <a:spLocks noChangeArrowheads="1"/>
          </p:cNvSpPr>
          <p:nvPr/>
        </p:nvSpPr>
        <p:spPr bwMode="auto">
          <a:xfrm>
            <a:off x="6096001" y="4724401"/>
            <a:ext cx="358775" cy="360363"/>
          </a:xfrm>
          <a:prstGeom prst="rect">
            <a:avLst/>
          </a:prstGeom>
          <a:noFill/>
          <a:ln w="28575" algn="ctr">
            <a:solidFill>
              <a:srgbClr val="000000"/>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1" name="Rectangle 35"/>
          <p:cNvSpPr>
            <a:spLocks noChangeArrowheads="1"/>
          </p:cNvSpPr>
          <p:nvPr/>
        </p:nvSpPr>
        <p:spPr bwMode="auto">
          <a:xfrm>
            <a:off x="6096001" y="5084763"/>
            <a:ext cx="358775" cy="360362"/>
          </a:xfrm>
          <a:prstGeom prst="rect">
            <a:avLst/>
          </a:prstGeom>
          <a:noFill/>
          <a:ln w="28575" algn="ctr">
            <a:solidFill>
              <a:srgbClr val="000000"/>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2" name="Rectangle 36"/>
          <p:cNvSpPr>
            <a:spLocks noChangeArrowheads="1"/>
          </p:cNvSpPr>
          <p:nvPr/>
        </p:nvSpPr>
        <p:spPr bwMode="auto">
          <a:xfrm>
            <a:off x="6096001" y="5445126"/>
            <a:ext cx="358775" cy="360363"/>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tx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7" name="Line 41"/>
          <p:cNvSpPr>
            <a:spLocks noChangeShapeType="1"/>
          </p:cNvSpPr>
          <p:nvPr/>
        </p:nvSpPr>
        <p:spPr bwMode="auto">
          <a:xfrm flipV="1">
            <a:off x="2855914" y="3498850"/>
            <a:ext cx="7056437"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1" name="Line 45"/>
          <p:cNvSpPr>
            <a:spLocks noChangeShapeType="1"/>
          </p:cNvSpPr>
          <p:nvPr/>
        </p:nvSpPr>
        <p:spPr bwMode="auto">
          <a:xfrm>
            <a:off x="6311901" y="3500438"/>
            <a:ext cx="2087563" cy="360362"/>
          </a:xfrm>
          <a:prstGeom prst="line">
            <a:avLst/>
          </a:prstGeom>
          <a:noFill/>
          <a:ln w="28575">
            <a:solidFill>
              <a:srgbClr val="FF00FF"/>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2" name="Line 46"/>
          <p:cNvSpPr>
            <a:spLocks noChangeShapeType="1"/>
          </p:cNvSpPr>
          <p:nvPr/>
        </p:nvSpPr>
        <p:spPr bwMode="auto">
          <a:xfrm flipH="1" flipV="1">
            <a:off x="4295776" y="3140076"/>
            <a:ext cx="2016125" cy="360363"/>
          </a:xfrm>
          <a:prstGeom prst="line">
            <a:avLst/>
          </a:prstGeom>
          <a:noFill/>
          <a:ln w="28575">
            <a:solidFill>
              <a:srgbClr val="FF00FF"/>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83" name="Text Box 47"/>
          <p:cNvSpPr txBox="1">
            <a:spLocks noChangeArrowheads="1"/>
          </p:cNvSpPr>
          <p:nvPr/>
        </p:nvSpPr>
        <p:spPr bwMode="auto">
          <a:xfrm>
            <a:off x="8759825" y="3500438"/>
            <a:ext cx="37221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-1</a:t>
            </a:r>
            <a:endParaRPr lang="en-US" altLang="en-US"/>
          </a:p>
        </p:txBody>
      </p:sp>
      <p:sp>
        <p:nvSpPr>
          <p:cNvPr id="14384" name="AutoShape 48"/>
          <p:cNvSpPr>
            <a:spLocks noChangeArrowheads="1"/>
          </p:cNvSpPr>
          <p:nvPr/>
        </p:nvSpPr>
        <p:spPr bwMode="auto">
          <a:xfrm>
            <a:off x="8616951" y="3500438"/>
            <a:ext cx="142875" cy="431800"/>
          </a:xfrm>
          <a:prstGeom prst="upDownArrow">
            <a:avLst>
              <a:gd name="adj1" fmla="val 50000"/>
              <a:gd name="adj2" fmla="val 60444"/>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5" name="Text Box 49"/>
          <p:cNvSpPr txBox="1">
            <a:spLocks noChangeArrowheads="1"/>
          </p:cNvSpPr>
          <p:nvPr/>
        </p:nvSpPr>
        <p:spPr bwMode="auto">
          <a:xfrm>
            <a:off x="3216275" y="3133725"/>
            <a:ext cx="41710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+1</a:t>
            </a:r>
            <a:endParaRPr lang="en-US" altLang="en-US"/>
          </a:p>
        </p:txBody>
      </p:sp>
      <p:sp>
        <p:nvSpPr>
          <p:cNvPr id="14386" name="AutoShape 50"/>
          <p:cNvSpPr>
            <a:spLocks noChangeArrowheads="1"/>
          </p:cNvSpPr>
          <p:nvPr/>
        </p:nvSpPr>
        <p:spPr bwMode="auto">
          <a:xfrm>
            <a:off x="3792538" y="3206750"/>
            <a:ext cx="215900" cy="323850"/>
          </a:xfrm>
          <a:prstGeom prst="upDown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a:extLst>
              <a:ext uri="{FF2B5EF4-FFF2-40B4-BE49-F238E27FC236}">
                <a16:creationId xmlns:a16="http://schemas.microsoft.com/office/drawing/2014/main" id="{11DA0A5A-F74D-6AE2-516B-F1A8560C5074}"/>
              </a:ext>
            </a:extLst>
          </p:cNvPr>
          <p:cNvSpPr txBox="1"/>
          <p:nvPr/>
        </p:nvSpPr>
        <p:spPr>
          <a:xfrm>
            <a:off x="3080824" y="663635"/>
            <a:ext cx="6462154" cy="738664"/>
          </a:xfrm>
          <a:prstGeom prst="rect">
            <a:avLst/>
          </a:prstGeom>
          <a:noFill/>
        </p:spPr>
        <p:txBody>
          <a:bodyPr wrap="none" rtlCol="0">
            <a:spAutoFit/>
          </a:bodyPr>
          <a:lstStyle/>
          <a:p>
            <a:r>
              <a:rPr lang="en-GB" sz="2400" dirty="0">
                <a:solidFill>
                  <a:srgbClr val="0070C0"/>
                </a:solidFill>
              </a:rPr>
              <a:t>Try the same displacement for neighbouring pixels</a:t>
            </a:r>
          </a:p>
          <a:p>
            <a:endParaRPr lang="en-US" dirty="0">
              <a:solidFill>
                <a:srgbClr val="0070C0"/>
              </a:solidFill>
            </a:endParaRPr>
          </a:p>
        </p:txBody>
      </p:sp>
    </p:spTree>
    <p:extLst>
      <p:ext uri="{BB962C8B-B14F-4D97-AF65-F5344CB8AC3E}">
        <p14:creationId xmlns:p14="http://schemas.microsoft.com/office/powerpoint/2010/main" val="3801331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4079876" y="1844676"/>
            <a:ext cx="358775" cy="3960813"/>
            <a:chOff x="1610" y="1162"/>
            <a:chExt cx="226" cy="2495"/>
          </a:xfrm>
        </p:grpSpPr>
        <p:sp>
          <p:nvSpPr>
            <p:cNvPr id="15363" name="Rectangle 3"/>
            <p:cNvSpPr>
              <a:spLocks noChangeArrowheads="1"/>
            </p:cNvSpPr>
            <p:nvPr/>
          </p:nvSpPr>
          <p:spPr bwMode="auto">
            <a:xfrm>
              <a:off x="1610" y="1162"/>
              <a:ext cx="226" cy="227"/>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4" name="Rectangle 4"/>
            <p:cNvSpPr>
              <a:spLocks noChangeArrowheads="1"/>
            </p:cNvSpPr>
            <p:nvPr/>
          </p:nvSpPr>
          <p:spPr bwMode="auto">
            <a:xfrm>
              <a:off x="1610" y="1389"/>
              <a:ext cx="226" cy="227"/>
            </a:xfrm>
            <a:prstGeom prst="rect">
              <a:avLst/>
            </a:prstGeom>
            <a:solidFill>
              <a:srgbClr val="33CC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5" name="Rectangle 5"/>
            <p:cNvSpPr>
              <a:spLocks noChangeArrowheads="1"/>
            </p:cNvSpPr>
            <p:nvPr/>
          </p:nvSpPr>
          <p:spPr bwMode="auto">
            <a:xfrm>
              <a:off x="1610" y="1615"/>
              <a:ext cx="226" cy="227"/>
            </a:xfrm>
            <a:prstGeom prst="rect">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6" name="Rectangle 6"/>
            <p:cNvSpPr>
              <a:spLocks noChangeArrowheads="1"/>
            </p:cNvSpPr>
            <p:nvPr/>
          </p:nvSpPr>
          <p:spPr bwMode="auto">
            <a:xfrm>
              <a:off x="1610" y="1842"/>
              <a:ext cx="226" cy="227"/>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7" name="Rectangle 7"/>
            <p:cNvSpPr>
              <a:spLocks noChangeArrowheads="1"/>
            </p:cNvSpPr>
            <p:nvPr/>
          </p:nvSpPr>
          <p:spPr bwMode="auto">
            <a:xfrm>
              <a:off x="1610" y="2069"/>
              <a:ext cx="226" cy="227"/>
            </a:xfrm>
            <a:prstGeom prst="rect">
              <a:avLst/>
            </a:prstGeom>
            <a:solidFill>
              <a:srgbClr val="FF66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8" name="Rectangle 8"/>
            <p:cNvSpPr>
              <a:spLocks noChangeArrowheads="1"/>
            </p:cNvSpPr>
            <p:nvPr/>
          </p:nvSpPr>
          <p:spPr bwMode="auto">
            <a:xfrm>
              <a:off x="1610" y="2296"/>
              <a:ext cx="226" cy="227"/>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9" name="Rectangle 9"/>
            <p:cNvSpPr>
              <a:spLocks noChangeArrowheads="1"/>
            </p:cNvSpPr>
            <p:nvPr/>
          </p:nvSpPr>
          <p:spPr bwMode="auto">
            <a:xfrm>
              <a:off x="1610" y="2523"/>
              <a:ext cx="226" cy="227"/>
            </a:xfrm>
            <a:prstGeom prst="rect">
              <a:avLst/>
            </a:prstGeom>
            <a:solidFill>
              <a:srgbClr val="80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0" name="Rectangle 10"/>
            <p:cNvSpPr>
              <a:spLocks noChangeArrowheads="1"/>
            </p:cNvSpPr>
            <p:nvPr/>
          </p:nvSpPr>
          <p:spPr bwMode="auto">
            <a:xfrm>
              <a:off x="1610" y="2749"/>
              <a:ext cx="226" cy="227"/>
            </a:xfrm>
            <a:prstGeom prst="rect">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1" name="Rectangle 11"/>
            <p:cNvSpPr>
              <a:spLocks noChangeArrowheads="1"/>
            </p:cNvSpPr>
            <p:nvPr/>
          </p:nvSpPr>
          <p:spPr bwMode="auto">
            <a:xfrm>
              <a:off x="1610" y="2976"/>
              <a:ext cx="226" cy="227"/>
            </a:xfrm>
            <a:prstGeom prst="rect">
              <a:avLst/>
            </a:prstGeom>
            <a:solidFill>
              <a:srgbClr val="008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2" name="Rectangle 12"/>
            <p:cNvSpPr>
              <a:spLocks noChangeArrowheads="1"/>
            </p:cNvSpPr>
            <p:nvPr/>
          </p:nvSpPr>
          <p:spPr bwMode="auto">
            <a:xfrm>
              <a:off x="1610" y="3203"/>
              <a:ext cx="226" cy="227"/>
            </a:xfrm>
            <a:prstGeom prst="rect">
              <a:avLst/>
            </a:prstGeom>
            <a:solidFill>
              <a:srgbClr val="3333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3" name="Rectangle 13"/>
            <p:cNvSpPr>
              <a:spLocks noChangeArrowheads="1"/>
            </p:cNvSpPr>
            <p:nvPr/>
          </p:nvSpPr>
          <p:spPr bwMode="auto">
            <a:xfrm>
              <a:off x="1610" y="3430"/>
              <a:ext cx="226" cy="227"/>
            </a:xfrm>
            <a:prstGeom prst="rect">
              <a:avLst/>
            </a:prstGeom>
            <a:solidFill>
              <a:srgbClr val="0033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374" name="Group 14"/>
          <p:cNvGrpSpPr>
            <a:grpSpLocks/>
          </p:cNvGrpSpPr>
          <p:nvPr/>
        </p:nvGrpSpPr>
        <p:grpSpPr bwMode="auto">
          <a:xfrm>
            <a:off x="8112126" y="1844676"/>
            <a:ext cx="358775" cy="3959225"/>
            <a:chOff x="4150" y="1162"/>
            <a:chExt cx="226" cy="2494"/>
          </a:xfrm>
        </p:grpSpPr>
        <p:sp>
          <p:nvSpPr>
            <p:cNvPr id="15375" name="Rectangle 15"/>
            <p:cNvSpPr>
              <a:spLocks noChangeArrowheads="1"/>
            </p:cNvSpPr>
            <p:nvPr/>
          </p:nvSpPr>
          <p:spPr bwMode="auto">
            <a:xfrm>
              <a:off x="4150" y="1615"/>
              <a:ext cx="226" cy="227"/>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6" name="Rectangle 16"/>
            <p:cNvSpPr>
              <a:spLocks noChangeArrowheads="1"/>
            </p:cNvSpPr>
            <p:nvPr/>
          </p:nvSpPr>
          <p:spPr bwMode="auto">
            <a:xfrm>
              <a:off x="4150" y="1842"/>
              <a:ext cx="226" cy="227"/>
            </a:xfrm>
            <a:prstGeom prst="rect">
              <a:avLst/>
            </a:prstGeom>
            <a:solidFill>
              <a:srgbClr val="33CC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7" name="Rectangle 17"/>
            <p:cNvSpPr>
              <a:spLocks noChangeArrowheads="1"/>
            </p:cNvSpPr>
            <p:nvPr/>
          </p:nvSpPr>
          <p:spPr bwMode="auto">
            <a:xfrm>
              <a:off x="4150" y="2068"/>
              <a:ext cx="226" cy="227"/>
            </a:xfrm>
            <a:prstGeom prst="rect">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8" name="Rectangle 18"/>
            <p:cNvSpPr>
              <a:spLocks noChangeArrowheads="1"/>
            </p:cNvSpPr>
            <p:nvPr/>
          </p:nvSpPr>
          <p:spPr bwMode="auto">
            <a:xfrm>
              <a:off x="4150" y="2295"/>
              <a:ext cx="226" cy="227"/>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9" name="Rectangle 19"/>
            <p:cNvSpPr>
              <a:spLocks noChangeArrowheads="1"/>
            </p:cNvSpPr>
            <p:nvPr/>
          </p:nvSpPr>
          <p:spPr bwMode="auto">
            <a:xfrm>
              <a:off x="4150" y="2522"/>
              <a:ext cx="226" cy="227"/>
            </a:xfrm>
            <a:prstGeom prst="rect">
              <a:avLst/>
            </a:prstGeom>
            <a:solidFill>
              <a:srgbClr val="FF66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0" name="Rectangle 20"/>
            <p:cNvSpPr>
              <a:spLocks noChangeArrowheads="1"/>
            </p:cNvSpPr>
            <p:nvPr/>
          </p:nvSpPr>
          <p:spPr bwMode="auto">
            <a:xfrm>
              <a:off x="4150" y="2749"/>
              <a:ext cx="226" cy="227"/>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1" name="Rectangle 21"/>
            <p:cNvSpPr>
              <a:spLocks noChangeArrowheads="1"/>
            </p:cNvSpPr>
            <p:nvPr/>
          </p:nvSpPr>
          <p:spPr bwMode="auto">
            <a:xfrm>
              <a:off x="4150" y="2976"/>
              <a:ext cx="226" cy="227"/>
            </a:xfrm>
            <a:prstGeom prst="rect">
              <a:avLst/>
            </a:prstGeom>
            <a:solidFill>
              <a:srgbClr val="80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2" name="Rectangle 22"/>
            <p:cNvSpPr>
              <a:spLocks noChangeArrowheads="1"/>
            </p:cNvSpPr>
            <p:nvPr/>
          </p:nvSpPr>
          <p:spPr bwMode="auto">
            <a:xfrm>
              <a:off x="4150" y="3202"/>
              <a:ext cx="226" cy="227"/>
            </a:xfrm>
            <a:prstGeom prst="rect">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3" name="Rectangle 23"/>
            <p:cNvSpPr>
              <a:spLocks noChangeArrowheads="1"/>
            </p:cNvSpPr>
            <p:nvPr/>
          </p:nvSpPr>
          <p:spPr bwMode="auto">
            <a:xfrm>
              <a:off x="4150" y="3429"/>
              <a:ext cx="226" cy="227"/>
            </a:xfrm>
            <a:prstGeom prst="rect">
              <a:avLst/>
            </a:prstGeom>
            <a:solidFill>
              <a:srgbClr val="008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4" name="Rectangle 24"/>
            <p:cNvSpPr>
              <a:spLocks noChangeArrowheads="1"/>
            </p:cNvSpPr>
            <p:nvPr/>
          </p:nvSpPr>
          <p:spPr bwMode="auto">
            <a:xfrm>
              <a:off x="4150" y="1162"/>
              <a:ext cx="226" cy="227"/>
            </a:xfrm>
            <a:prstGeom prst="rect">
              <a:avLst/>
            </a:prstGeom>
            <a:solidFill>
              <a:srgbClr val="80808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5" name="Rectangle 25"/>
            <p:cNvSpPr>
              <a:spLocks noChangeArrowheads="1"/>
            </p:cNvSpPr>
            <p:nvPr/>
          </p:nvSpPr>
          <p:spPr bwMode="auto">
            <a:xfrm>
              <a:off x="4150" y="1389"/>
              <a:ext cx="226" cy="227"/>
            </a:xfrm>
            <a:prstGeom prst="rect">
              <a:avLst/>
            </a:prstGeom>
            <a:solidFill>
              <a:srgbClr val="0033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386" name="Rectangle 26"/>
          <p:cNvSpPr>
            <a:spLocks noChangeArrowheads="1"/>
          </p:cNvSpPr>
          <p:nvPr/>
        </p:nvSpPr>
        <p:spPr bwMode="auto">
          <a:xfrm>
            <a:off x="6096001" y="1844676"/>
            <a:ext cx="358775" cy="360363"/>
          </a:xfrm>
          <a:prstGeom prst="rect">
            <a:avLst/>
          </a:prstGeom>
          <a:solidFill>
            <a:srgbClr val="000000"/>
          </a:solidFill>
          <a:ln w="9525" algn="ctr">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7" name="Rectangle 27"/>
          <p:cNvSpPr>
            <a:spLocks noChangeArrowheads="1"/>
          </p:cNvSpPr>
          <p:nvPr/>
        </p:nvSpPr>
        <p:spPr bwMode="auto">
          <a:xfrm>
            <a:off x="6096001" y="2205038"/>
            <a:ext cx="358775" cy="360362"/>
          </a:xfrm>
          <a:prstGeom prst="rect">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8" name="Rectangle 28"/>
          <p:cNvSpPr>
            <a:spLocks noChangeArrowheads="1"/>
          </p:cNvSpPr>
          <p:nvPr/>
        </p:nvSpPr>
        <p:spPr bwMode="auto">
          <a:xfrm>
            <a:off x="6096001" y="2563813"/>
            <a:ext cx="358775" cy="360362"/>
          </a:xfrm>
          <a:prstGeom prst="rect">
            <a:avLst/>
          </a:prstGeom>
          <a:solidFill>
            <a:srgbClr val="33CCCC"/>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9" name="Rectangle 29"/>
          <p:cNvSpPr>
            <a:spLocks noChangeArrowheads="1"/>
          </p:cNvSpPr>
          <p:nvPr/>
        </p:nvSpPr>
        <p:spPr bwMode="auto">
          <a:xfrm>
            <a:off x="6096001" y="2924176"/>
            <a:ext cx="358775" cy="360363"/>
          </a:xfrm>
          <a:prstGeom prst="rect">
            <a:avLst/>
          </a:prstGeom>
          <a:solidFill>
            <a:srgbClr val="666699"/>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0" name="Rectangle 30"/>
          <p:cNvSpPr>
            <a:spLocks noChangeArrowheads="1"/>
          </p:cNvSpPr>
          <p:nvPr/>
        </p:nvSpPr>
        <p:spPr bwMode="auto">
          <a:xfrm>
            <a:off x="6096001" y="3284538"/>
            <a:ext cx="358775" cy="360362"/>
          </a:xfrm>
          <a:prstGeom prst="rect">
            <a:avLst/>
          </a:prstGeom>
          <a:solidFill>
            <a:srgbClr val="00FF00"/>
          </a:solidFill>
          <a:ln w="12700">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1" name="Rectangle 31"/>
          <p:cNvSpPr>
            <a:spLocks noChangeArrowheads="1"/>
          </p:cNvSpPr>
          <p:nvPr/>
        </p:nvSpPr>
        <p:spPr bwMode="auto">
          <a:xfrm>
            <a:off x="6096001" y="3644901"/>
            <a:ext cx="358775" cy="360363"/>
          </a:xfrm>
          <a:prstGeom prst="rect">
            <a:avLst/>
          </a:prstGeom>
          <a:solidFill>
            <a:srgbClr val="FF6600"/>
          </a:solidFill>
          <a:ln w="12700">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2" name="Rectangle 32"/>
          <p:cNvSpPr>
            <a:spLocks noChangeArrowheads="1"/>
          </p:cNvSpPr>
          <p:nvPr/>
        </p:nvSpPr>
        <p:spPr bwMode="auto">
          <a:xfrm>
            <a:off x="6096001" y="4005263"/>
            <a:ext cx="358775" cy="360362"/>
          </a:xfrm>
          <a:prstGeom prst="rect">
            <a:avLst/>
          </a:prstGeom>
          <a:solidFill>
            <a:srgbClr val="FF0000"/>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3" name="Rectangle 33"/>
          <p:cNvSpPr>
            <a:spLocks noChangeArrowheads="1"/>
          </p:cNvSpPr>
          <p:nvPr/>
        </p:nvSpPr>
        <p:spPr bwMode="auto">
          <a:xfrm>
            <a:off x="6096001" y="4364038"/>
            <a:ext cx="358775" cy="360362"/>
          </a:xfrm>
          <a:prstGeom prst="rect">
            <a:avLst/>
          </a:prstGeom>
          <a:solidFill>
            <a:srgbClr val="800000"/>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4" name="Rectangle 34"/>
          <p:cNvSpPr>
            <a:spLocks noChangeArrowheads="1"/>
          </p:cNvSpPr>
          <p:nvPr/>
        </p:nvSpPr>
        <p:spPr bwMode="auto">
          <a:xfrm>
            <a:off x="6096001" y="4724401"/>
            <a:ext cx="358775" cy="360363"/>
          </a:xfrm>
          <a:prstGeom prst="rect">
            <a:avLst/>
          </a:prstGeom>
          <a:solidFill>
            <a:srgbClr val="FFCC00"/>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5" name="Rectangle 35"/>
          <p:cNvSpPr>
            <a:spLocks noChangeArrowheads="1"/>
          </p:cNvSpPr>
          <p:nvPr/>
        </p:nvSpPr>
        <p:spPr bwMode="auto">
          <a:xfrm>
            <a:off x="6096001" y="5084763"/>
            <a:ext cx="358775" cy="360362"/>
          </a:xfrm>
          <a:prstGeom prst="rect">
            <a:avLst/>
          </a:prstGeom>
          <a:solidFill>
            <a:srgbClr val="008000"/>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6" name="Rectangle 36"/>
          <p:cNvSpPr>
            <a:spLocks noChangeArrowheads="1"/>
          </p:cNvSpPr>
          <p:nvPr/>
        </p:nvSpPr>
        <p:spPr bwMode="auto">
          <a:xfrm>
            <a:off x="6096001" y="5445126"/>
            <a:ext cx="358775" cy="360363"/>
          </a:xfrm>
          <a:prstGeom prst="rect">
            <a:avLst/>
          </a:prstGeom>
          <a:solidFill>
            <a:schemeClr val="tx1"/>
          </a:solidFill>
          <a:ln w="12700">
            <a:solidFill>
              <a:srgbClr val="00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7" name="Line 37"/>
          <p:cNvSpPr>
            <a:spLocks noChangeShapeType="1"/>
          </p:cNvSpPr>
          <p:nvPr/>
        </p:nvSpPr>
        <p:spPr bwMode="auto">
          <a:xfrm>
            <a:off x="6240463" y="3140076"/>
            <a:ext cx="2087562" cy="360363"/>
          </a:xfrm>
          <a:prstGeom prst="line">
            <a:avLst/>
          </a:prstGeom>
          <a:noFill/>
          <a:ln w="28575">
            <a:solidFill>
              <a:srgbClr val="FF00FF"/>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8" name="Line 38"/>
          <p:cNvSpPr>
            <a:spLocks noChangeShapeType="1"/>
          </p:cNvSpPr>
          <p:nvPr/>
        </p:nvSpPr>
        <p:spPr bwMode="auto">
          <a:xfrm flipH="1" flipV="1">
            <a:off x="4224339" y="2779713"/>
            <a:ext cx="2016125" cy="360362"/>
          </a:xfrm>
          <a:prstGeom prst="line">
            <a:avLst/>
          </a:prstGeom>
          <a:noFill/>
          <a:ln w="28575">
            <a:solidFill>
              <a:srgbClr val="FF00FF"/>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9" name="Text Box 39"/>
          <p:cNvSpPr txBox="1">
            <a:spLocks noChangeArrowheads="1"/>
          </p:cNvSpPr>
          <p:nvPr/>
        </p:nvSpPr>
        <p:spPr bwMode="auto">
          <a:xfrm>
            <a:off x="8759825" y="3133725"/>
            <a:ext cx="37221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-1</a:t>
            </a:r>
            <a:endParaRPr lang="en-US" altLang="en-US"/>
          </a:p>
        </p:txBody>
      </p:sp>
      <p:sp>
        <p:nvSpPr>
          <p:cNvPr id="15400" name="Text Box 40"/>
          <p:cNvSpPr txBox="1">
            <a:spLocks noChangeArrowheads="1"/>
          </p:cNvSpPr>
          <p:nvPr/>
        </p:nvSpPr>
        <p:spPr bwMode="auto">
          <a:xfrm>
            <a:off x="3216275" y="2708275"/>
            <a:ext cx="41710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+1</a:t>
            </a:r>
            <a:endParaRPr lang="en-US" altLang="en-US"/>
          </a:p>
        </p:txBody>
      </p:sp>
      <p:sp>
        <p:nvSpPr>
          <p:cNvPr id="15401" name="Line 41"/>
          <p:cNvSpPr>
            <a:spLocks noChangeShapeType="1"/>
          </p:cNvSpPr>
          <p:nvPr/>
        </p:nvSpPr>
        <p:spPr bwMode="auto">
          <a:xfrm flipV="1">
            <a:off x="2855914" y="3141664"/>
            <a:ext cx="7056437"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02" name="AutoShape 42"/>
          <p:cNvSpPr>
            <a:spLocks noChangeArrowheads="1"/>
          </p:cNvSpPr>
          <p:nvPr/>
        </p:nvSpPr>
        <p:spPr bwMode="auto">
          <a:xfrm>
            <a:off x="8616951" y="3133725"/>
            <a:ext cx="142875" cy="431800"/>
          </a:xfrm>
          <a:prstGeom prst="upDownArrow">
            <a:avLst>
              <a:gd name="adj1" fmla="val 50000"/>
              <a:gd name="adj2" fmla="val 60444"/>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3" name="AutoShape 43"/>
          <p:cNvSpPr>
            <a:spLocks noChangeArrowheads="1"/>
          </p:cNvSpPr>
          <p:nvPr/>
        </p:nvSpPr>
        <p:spPr bwMode="auto">
          <a:xfrm>
            <a:off x="3792538" y="2781300"/>
            <a:ext cx="215900" cy="323850"/>
          </a:xfrm>
          <a:prstGeom prst="upDown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0" name="Rectangle 50"/>
          <p:cNvSpPr>
            <a:spLocks noChangeArrowheads="1"/>
          </p:cNvSpPr>
          <p:nvPr/>
        </p:nvSpPr>
        <p:spPr bwMode="auto">
          <a:xfrm>
            <a:off x="6096001" y="2205038"/>
            <a:ext cx="360363" cy="360362"/>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1" name="Rectangle 51"/>
          <p:cNvSpPr>
            <a:spLocks noChangeArrowheads="1"/>
          </p:cNvSpPr>
          <p:nvPr/>
        </p:nvSpPr>
        <p:spPr bwMode="auto">
          <a:xfrm>
            <a:off x="6096001" y="1844676"/>
            <a:ext cx="358775" cy="360363"/>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2" name="Rectangle 52"/>
          <p:cNvSpPr>
            <a:spLocks noChangeArrowheads="1"/>
          </p:cNvSpPr>
          <p:nvPr/>
        </p:nvSpPr>
        <p:spPr bwMode="auto">
          <a:xfrm>
            <a:off x="6096001" y="2565401"/>
            <a:ext cx="358775" cy="360363"/>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3" name="Rectangle 53"/>
          <p:cNvSpPr>
            <a:spLocks noChangeArrowheads="1"/>
          </p:cNvSpPr>
          <p:nvPr/>
        </p:nvSpPr>
        <p:spPr bwMode="auto">
          <a:xfrm>
            <a:off x="6096001" y="2924176"/>
            <a:ext cx="358775" cy="360363"/>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4" name="Rectangle 54"/>
          <p:cNvSpPr>
            <a:spLocks noChangeArrowheads="1"/>
          </p:cNvSpPr>
          <p:nvPr/>
        </p:nvSpPr>
        <p:spPr bwMode="auto">
          <a:xfrm>
            <a:off x="6096001" y="3319463"/>
            <a:ext cx="358775" cy="360362"/>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5" name="Rectangle 55"/>
          <p:cNvSpPr>
            <a:spLocks noChangeArrowheads="1"/>
          </p:cNvSpPr>
          <p:nvPr/>
        </p:nvSpPr>
        <p:spPr bwMode="auto">
          <a:xfrm>
            <a:off x="6096001" y="3644901"/>
            <a:ext cx="358775" cy="360363"/>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6" name="Rectangle 56"/>
          <p:cNvSpPr>
            <a:spLocks noChangeArrowheads="1"/>
          </p:cNvSpPr>
          <p:nvPr/>
        </p:nvSpPr>
        <p:spPr bwMode="auto">
          <a:xfrm>
            <a:off x="6096001" y="4005263"/>
            <a:ext cx="358775" cy="360362"/>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7" name="Rectangle 57"/>
          <p:cNvSpPr>
            <a:spLocks noChangeArrowheads="1"/>
          </p:cNvSpPr>
          <p:nvPr/>
        </p:nvSpPr>
        <p:spPr bwMode="auto">
          <a:xfrm>
            <a:off x="6096001" y="4365626"/>
            <a:ext cx="358775" cy="360363"/>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8" name="Rectangle 58"/>
          <p:cNvSpPr>
            <a:spLocks noChangeArrowheads="1"/>
          </p:cNvSpPr>
          <p:nvPr/>
        </p:nvSpPr>
        <p:spPr bwMode="auto">
          <a:xfrm>
            <a:off x="6096001" y="4724401"/>
            <a:ext cx="358775" cy="360363"/>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9" name="Rectangle 59"/>
          <p:cNvSpPr>
            <a:spLocks noChangeArrowheads="1"/>
          </p:cNvSpPr>
          <p:nvPr/>
        </p:nvSpPr>
        <p:spPr bwMode="auto">
          <a:xfrm>
            <a:off x="6096001" y="5084763"/>
            <a:ext cx="358775" cy="360362"/>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0" name="Rectangle 60"/>
          <p:cNvSpPr>
            <a:spLocks noChangeArrowheads="1"/>
          </p:cNvSpPr>
          <p:nvPr/>
        </p:nvSpPr>
        <p:spPr bwMode="auto">
          <a:xfrm>
            <a:off x="6096001" y="5445126"/>
            <a:ext cx="358775" cy="360363"/>
          </a:xfrm>
          <a:prstGeom prst="rect">
            <a:avLst/>
          </a:prstGeom>
          <a:noFill/>
          <a:ln w="28575" algn="ctr">
            <a:solidFill>
              <a:srgbClr val="003300"/>
            </a:solidFill>
            <a:miter lim="800000"/>
            <a:headEnd/>
            <a:tailEnd/>
          </a:ln>
          <a:effectLst/>
          <a:extLst>
            <a:ext uri="{909E8E84-426E-40dd-AFC4-6F175D3DCCD1}">
              <a14:hiddenFill xmlns="" xmlns:a14="http://schemas.microsoft.com/office/drawing/2010/main">
                <a:solidFill>
                  <a:srgbClr val="003300"/>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a:extLst>
              <a:ext uri="{FF2B5EF4-FFF2-40B4-BE49-F238E27FC236}">
                <a16:creationId xmlns:a16="http://schemas.microsoft.com/office/drawing/2014/main" id="{4D2F4F2E-B3DA-8228-6588-553A5F72E4E9}"/>
              </a:ext>
            </a:extLst>
          </p:cNvPr>
          <p:cNvSpPr txBox="1"/>
          <p:nvPr/>
        </p:nvSpPr>
        <p:spPr>
          <a:xfrm>
            <a:off x="3080824" y="663635"/>
            <a:ext cx="6462154" cy="738664"/>
          </a:xfrm>
          <a:prstGeom prst="rect">
            <a:avLst/>
          </a:prstGeom>
          <a:noFill/>
        </p:spPr>
        <p:txBody>
          <a:bodyPr wrap="none" rtlCol="0">
            <a:spAutoFit/>
          </a:bodyPr>
          <a:lstStyle/>
          <a:p>
            <a:r>
              <a:rPr lang="en-GB" sz="2400" dirty="0">
                <a:solidFill>
                  <a:srgbClr val="0070C0"/>
                </a:solidFill>
              </a:rPr>
              <a:t>Try the same displacement for neighbouring pixels</a:t>
            </a:r>
          </a:p>
          <a:p>
            <a:endParaRPr lang="en-US" dirty="0">
              <a:solidFill>
                <a:srgbClr val="0070C0"/>
              </a:solidFill>
            </a:endParaRPr>
          </a:p>
        </p:txBody>
      </p:sp>
    </p:spTree>
    <p:extLst>
      <p:ext uri="{BB962C8B-B14F-4D97-AF65-F5344CB8AC3E}">
        <p14:creationId xmlns:p14="http://schemas.microsoft.com/office/powerpoint/2010/main" val="2965491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3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implementation?</a:t>
            </a:r>
            <a:endParaRPr lang="en-US" dirty="0"/>
          </a:p>
        </p:txBody>
      </p:sp>
      <p:sp>
        <p:nvSpPr>
          <p:cNvPr id="3" name="Content Placeholder 2"/>
          <p:cNvSpPr>
            <a:spLocks noGrp="1"/>
          </p:cNvSpPr>
          <p:nvPr>
            <p:ph idx="1"/>
          </p:nvPr>
        </p:nvSpPr>
        <p:spPr>
          <a:xfrm>
            <a:off x="838200" y="1554404"/>
            <a:ext cx="10515600" cy="4351338"/>
          </a:xfrm>
        </p:spPr>
        <p:txBody>
          <a:bodyPr>
            <a:normAutofit fontScale="25000" lnSpcReduction="20000"/>
          </a:bodyPr>
          <a:lstStyle/>
          <a:p>
            <a:pPr marL="0" indent="0">
              <a:buNone/>
            </a:pPr>
            <a:r>
              <a:rPr lang="en-GB" sz="6400" b="1" dirty="0">
                <a:latin typeface="Courier New" panose="02070309020205020404" pitchFamily="49" charset="0"/>
                <a:cs typeface="Courier New" panose="02070309020205020404" pitchFamily="49" charset="0"/>
              </a:rPr>
              <a:t>function [</a:t>
            </a:r>
            <a:r>
              <a:rPr lang="en-GB" sz="6400" b="1" dirty="0" err="1">
                <a:latin typeface="Courier New" panose="02070309020205020404" pitchFamily="49" charset="0"/>
                <a:cs typeface="Courier New" panose="02070309020205020404" pitchFamily="49" charset="0"/>
              </a:rPr>
              <a:t>new_frame</a:t>
            </a:r>
            <a:r>
              <a:rPr lang="en-GB" sz="6400" b="1" dirty="0">
                <a:latin typeface="Courier New" panose="02070309020205020404" pitchFamily="49" charset="0"/>
                <a:cs typeface="Courier New" panose="02070309020205020404" pitchFamily="49" charset="0"/>
              </a:rPr>
              <a:t>] = </a:t>
            </a:r>
            <a:r>
              <a:rPr lang="en-GB" sz="6400" b="1" dirty="0" err="1">
                <a:latin typeface="Courier New" panose="02070309020205020404" pitchFamily="49" charset="0"/>
                <a:cs typeface="Courier New" panose="02070309020205020404" pitchFamily="49" charset="0"/>
              </a:rPr>
              <a:t>inbetween</a:t>
            </a:r>
            <a:r>
              <a:rPr lang="en-GB" sz="6400" b="1" dirty="0">
                <a:latin typeface="Courier New" panose="02070309020205020404" pitchFamily="49" charset="0"/>
                <a:cs typeface="Courier New" panose="02070309020205020404" pitchFamily="49" charset="0"/>
              </a:rPr>
              <a:t>(left, right, w)</a:t>
            </a:r>
          </a:p>
          <a:p>
            <a:pPr marL="0" indent="0">
              <a:buNone/>
            </a:pPr>
            <a:r>
              <a:rPr lang="en-GB" sz="6400" b="1" dirty="0">
                <a:latin typeface="Courier New" panose="02070309020205020404" pitchFamily="49" charset="0"/>
                <a:cs typeface="Courier New" panose="02070309020205020404" pitchFamily="49" charset="0"/>
              </a:rPr>
              <a:t>  %Inputs are left and right vectors of pixels, and w the search space</a:t>
            </a:r>
          </a:p>
          <a:p>
            <a:pPr marL="0" indent="0">
              <a:buNone/>
            </a:pPr>
            <a:r>
              <a:rPr lang="en-US" sz="6400" b="1" dirty="0">
                <a:latin typeface="Courier New" panose="02070309020205020404" pitchFamily="49" charset="0"/>
                <a:cs typeface="Courier New" panose="02070309020205020404" pitchFamily="49" charset="0"/>
              </a:rPr>
              <a:t>  rows = length(left);</a:t>
            </a:r>
          </a:p>
          <a:p>
            <a:pPr marL="0" indent="0">
              <a:buNone/>
            </a:pPr>
            <a:r>
              <a:rPr lang="en-US" sz="6400" b="1" dirty="0">
                <a:latin typeface="Courier New" panose="02070309020205020404" pitchFamily="49" charset="0"/>
                <a:cs typeface="Courier New" panose="02070309020205020404" pitchFamily="49" charset="0"/>
              </a:rPr>
              <a:t>  </a:t>
            </a:r>
            <a:r>
              <a:rPr lang="en-US" sz="6400" b="1" dirty="0" err="1">
                <a:latin typeface="Courier New" panose="02070309020205020404" pitchFamily="49" charset="0"/>
                <a:cs typeface="Courier New" panose="02070309020205020404" pitchFamily="49" charset="0"/>
              </a:rPr>
              <a:t>new_frame</a:t>
            </a:r>
            <a:r>
              <a:rPr lang="en-US" sz="6400" b="1" dirty="0">
                <a:latin typeface="Courier New" panose="02070309020205020404" pitchFamily="49" charset="0"/>
                <a:cs typeface="Courier New" panose="02070309020205020404" pitchFamily="49" charset="0"/>
              </a:rPr>
              <a:t> = zeros(size(left));</a:t>
            </a:r>
          </a:p>
          <a:p>
            <a:pPr marL="0" indent="0">
              <a:buNone/>
            </a:pPr>
            <a:r>
              <a:rPr lang="en-GB" sz="6400" b="1" dirty="0">
                <a:latin typeface="Courier New" panose="02070309020205020404" pitchFamily="49" charset="0"/>
                <a:cs typeface="Courier New" panose="02070309020205020404" pitchFamily="49" charset="0"/>
              </a:rPr>
              <a:t>    </a:t>
            </a:r>
            <a:r>
              <a:rPr lang="pl-PL" sz="6400" b="1" dirty="0">
                <a:latin typeface="Courier New" panose="02070309020205020404" pitchFamily="49" charset="0"/>
                <a:cs typeface="Courier New" panose="02070309020205020404" pitchFamily="49" charset="0"/>
              </a:rPr>
              <a:t>for k = w + 1 : rows - w,</a:t>
            </a:r>
          </a:p>
          <a:p>
            <a:pPr marL="0" indent="0">
              <a:buNone/>
            </a:pPr>
            <a:r>
              <a:rPr lang="en-US" sz="6400" b="1" dirty="0">
                <a:latin typeface="Courier New" panose="02070309020205020404" pitchFamily="49" charset="0"/>
                <a:cs typeface="Courier New" panose="02070309020205020404" pitchFamily="49" charset="0"/>
              </a:rPr>
              <a:t>      error = zeros(w*2+1,1);</a:t>
            </a:r>
          </a:p>
          <a:p>
            <a:pPr marL="0" indent="0">
              <a:buNone/>
            </a:pPr>
            <a:r>
              <a:rPr lang="en-US" sz="6400" b="1" dirty="0">
                <a:latin typeface="Courier New" panose="02070309020205020404" pitchFamily="49" charset="0"/>
                <a:cs typeface="Courier New" panose="02070309020205020404" pitchFamily="49" charset="0"/>
              </a:rPr>
              <a:t>      </a:t>
            </a:r>
            <a:r>
              <a:rPr lang="en-GB" sz="6400" b="1" dirty="0">
                <a:latin typeface="Courier New" panose="02070309020205020404" pitchFamily="49" charset="0"/>
                <a:cs typeface="Courier New" panose="02070309020205020404" pitchFamily="49" charset="0"/>
              </a:rPr>
              <a:t>%At this pixel location "k", calculate the error</a:t>
            </a:r>
          </a:p>
          <a:p>
            <a:pPr marL="0" indent="0">
              <a:buNone/>
            </a:pPr>
            <a:r>
              <a:rPr lang="en-GB" sz="6400" b="1" dirty="0">
                <a:latin typeface="Courier New" panose="02070309020205020404" pitchFamily="49" charset="0"/>
                <a:cs typeface="Courier New" panose="02070309020205020404" pitchFamily="49" charset="0"/>
              </a:rPr>
              <a:t>      %associated with every possible offset </a:t>
            </a:r>
            <a:r>
              <a:rPr lang="en-GB" sz="6400" b="1" dirty="0" err="1">
                <a:latin typeface="Courier New" panose="02070309020205020404" pitchFamily="49" charset="0"/>
                <a:cs typeface="Courier New" panose="02070309020205020404" pitchFamily="49" charset="0"/>
              </a:rPr>
              <a:t>dy</a:t>
            </a:r>
            <a:endParaRPr lang="en-GB" sz="6400" b="1" dirty="0">
              <a:latin typeface="Courier New" panose="02070309020205020404" pitchFamily="49" charset="0"/>
              <a:cs typeface="Courier New" panose="02070309020205020404" pitchFamily="49" charset="0"/>
            </a:endParaRPr>
          </a:p>
          <a:p>
            <a:pPr marL="0" indent="0">
              <a:buNone/>
            </a:pPr>
            <a:r>
              <a:rPr lang="en-US" sz="6400" b="1" dirty="0">
                <a:latin typeface="Courier New" panose="02070309020205020404" pitchFamily="49" charset="0"/>
                <a:cs typeface="Courier New" panose="02070309020205020404" pitchFamily="49" charset="0"/>
              </a:rPr>
              <a:t>      for </a:t>
            </a:r>
            <a:r>
              <a:rPr lang="en-US" sz="6400" b="1" dirty="0" err="1">
                <a:latin typeface="Courier New" panose="02070309020205020404" pitchFamily="49" charset="0"/>
                <a:cs typeface="Courier New" panose="02070309020205020404" pitchFamily="49" charset="0"/>
              </a:rPr>
              <a:t>dy</a:t>
            </a:r>
            <a:r>
              <a:rPr lang="en-US" sz="6400" b="1" dirty="0">
                <a:latin typeface="Courier New" panose="02070309020205020404" pitchFamily="49" charset="0"/>
                <a:cs typeface="Courier New" panose="02070309020205020404" pitchFamily="49" charset="0"/>
              </a:rPr>
              <a:t> = -w : w,      </a:t>
            </a:r>
          </a:p>
          <a:p>
            <a:pPr marL="0" indent="0">
              <a:buNone/>
            </a:pPr>
            <a:r>
              <a:rPr lang="en-US" sz="6400" b="1" dirty="0">
                <a:latin typeface="Courier New" panose="02070309020205020404" pitchFamily="49" charset="0"/>
                <a:cs typeface="Courier New" panose="02070309020205020404" pitchFamily="49" charset="0"/>
              </a:rPr>
              <a:t>        error(</a:t>
            </a:r>
            <a:r>
              <a:rPr lang="en-US" sz="6400" b="1" dirty="0" err="1">
                <a:latin typeface="Courier New" panose="02070309020205020404" pitchFamily="49" charset="0"/>
                <a:cs typeface="Courier New" panose="02070309020205020404" pitchFamily="49" charset="0"/>
              </a:rPr>
              <a:t>dy</a:t>
            </a:r>
            <a:r>
              <a:rPr lang="en-US" sz="6400" b="1" dirty="0">
                <a:latin typeface="Courier New" panose="02070309020205020404" pitchFamily="49" charset="0"/>
                <a:cs typeface="Courier New" panose="02070309020205020404" pitchFamily="49" charset="0"/>
              </a:rPr>
              <a:t> + w + 1) = (left(k - </a:t>
            </a:r>
            <a:r>
              <a:rPr lang="en-US" sz="6400" b="1" dirty="0" err="1">
                <a:latin typeface="Courier New" panose="02070309020205020404" pitchFamily="49" charset="0"/>
                <a:cs typeface="Courier New" panose="02070309020205020404" pitchFamily="49" charset="0"/>
              </a:rPr>
              <a:t>dy</a:t>
            </a:r>
            <a:r>
              <a:rPr lang="en-US" sz="6400" b="1" dirty="0">
                <a:latin typeface="Courier New" panose="02070309020205020404" pitchFamily="49" charset="0"/>
                <a:cs typeface="Courier New" panose="02070309020205020404" pitchFamily="49" charset="0"/>
              </a:rPr>
              <a:t>) - right(k + </a:t>
            </a:r>
            <a:r>
              <a:rPr lang="en-US" sz="6400" b="1" dirty="0" err="1">
                <a:latin typeface="Courier New" panose="02070309020205020404" pitchFamily="49" charset="0"/>
                <a:cs typeface="Courier New" panose="02070309020205020404" pitchFamily="49" charset="0"/>
              </a:rPr>
              <a:t>dy</a:t>
            </a:r>
            <a:r>
              <a:rPr lang="en-US" sz="6400" b="1" dirty="0">
                <a:latin typeface="Courier New" panose="02070309020205020404" pitchFamily="49" charset="0"/>
                <a:cs typeface="Courier New" panose="02070309020205020404" pitchFamily="49" charset="0"/>
              </a:rPr>
              <a:t>))^2;    </a:t>
            </a:r>
          </a:p>
          <a:p>
            <a:pPr marL="0" indent="0">
              <a:buNone/>
            </a:pPr>
            <a:r>
              <a:rPr lang="en-US" sz="6400" b="1" dirty="0">
                <a:latin typeface="Courier New" panose="02070309020205020404" pitchFamily="49" charset="0"/>
                <a:cs typeface="Courier New" panose="02070309020205020404" pitchFamily="49" charset="0"/>
              </a:rPr>
              <a:t>      end;</a:t>
            </a:r>
          </a:p>
          <a:p>
            <a:pPr marL="0" indent="0">
              <a:buNone/>
            </a:pPr>
            <a:r>
              <a:rPr lang="en-GB" sz="6400" b="1" dirty="0">
                <a:latin typeface="Courier New" panose="02070309020205020404" pitchFamily="49" charset="0"/>
                <a:cs typeface="Courier New" panose="02070309020205020404" pitchFamily="49" charset="0"/>
              </a:rPr>
              <a:t>     %Select the </a:t>
            </a:r>
            <a:r>
              <a:rPr lang="en-GB" sz="6400" b="1" dirty="0" err="1">
                <a:latin typeface="Courier New" panose="02070309020205020404" pitchFamily="49" charset="0"/>
                <a:cs typeface="Courier New" panose="02070309020205020404" pitchFamily="49" charset="0"/>
              </a:rPr>
              <a:t>dy</a:t>
            </a:r>
            <a:r>
              <a:rPr lang="en-GB" sz="6400" b="1" dirty="0">
                <a:latin typeface="Courier New" panose="02070309020205020404" pitchFamily="49" charset="0"/>
                <a:cs typeface="Courier New" panose="02070309020205020404" pitchFamily="49" charset="0"/>
              </a:rPr>
              <a:t> that minimised the error </a:t>
            </a:r>
          </a:p>
          <a:p>
            <a:pPr marL="0" indent="0">
              <a:buNone/>
            </a:pPr>
            <a:r>
              <a:rPr lang="en-GB" sz="6400" b="1" dirty="0">
                <a:latin typeface="Courier New" panose="02070309020205020404" pitchFamily="49" charset="0"/>
                <a:cs typeface="Courier New" panose="02070309020205020404" pitchFamily="49" charset="0"/>
              </a:rPr>
              <a:t>    </a:t>
            </a:r>
            <a:r>
              <a:rPr lang="en-US" sz="6400" b="1" dirty="0">
                <a:latin typeface="Courier New" panose="02070309020205020404" pitchFamily="49" charset="0"/>
                <a:cs typeface="Courier New" panose="02070309020205020404" pitchFamily="49" charset="0"/>
              </a:rPr>
              <a:t> [y, index] = min(error);</a:t>
            </a:r>
          </a:p>
          <a:p>
            <a:pPr marL="0" indent="0">
              <a:buNone/>
            </a:pPr>
            <a:r>
              <a:rPr lang="en-US" sz="6400" b="1" dirty="0">
                <a:latin typeface="Courier New" panose="02070309020205020404" pitchFamily="49" charset="0"/>
                <a:cs typeface="Courier New" panose="02070309020205020404" pitchFamily="49" charset="0"/>
              </a:rPr>
              <a:t>     </a:t>
            </a:r>
            <a:r>
              <a:rPr lang="en-US" sz="6400" b="1" dirty="0" err="1">
                <a:latin typeface="Courier New" panose="02070309020205020404" pitchFamily="49" charset="0"/>
                <a:cs typeface="Courier New" panose="02070309020205020404" pitchFamily="49" charset="0"/>
              </a:rPr>
              <a:t>estimated_dy</a:t>
            </a:r>
            <a:r>
              <a:rPr lang="en-US" sz="6400" b="1" dirty="0">
                <a:latin typeface="Courier New" panose="02070309020205020404" pitchFamily="49" charset="0"/>
                <a:cs typeface="Courier New" panose="02070309020205020404" pitchFamily="49" charset="0"/>
              </a:rPr>
              <a:t> = index - w - 1;  </a:t>
            </a:r>
          </a:p>
          <a:p>
            <a:pPr marL="0" indent="0">
              <a:buNone/>
            </a:pPr>
            <a:r>
              <a:rPr lang="en-GB" sz="6400" b="1" dirty="0">
                <a:latin typeface="Courier New" panose="02070309020205020404" pitchFamily="49" charset="0"/>
                <a:cs typeface="Courier New" panose="02070309020205020404" pitchFamily="49" charset="0"/>
              </a:rPr>
              <a:t>     %Use it to calculate an interpolated value</a:t>
            </a:r>
          </a:p>
          <a:p>
            <a:pPr marL="0" indent="0">
              <a:buNone/>
            </a:pPr>
            <a:r>
              <a:rPr lang="en-GB" sz="6400" b="1" dirty="0">
                <a:latin typeface="Courier New" panose="02070309020205020404" pitchFamily="49" charset="0"/>
                <a:cs typeface="Courier New" panose="02070309020205020404" pitchFamily="49" charset="0"/>
              </a:rPr>
              <a:t>     </a:t>
            </a:r>
            <a:r>
              <a:rPr lang="en-GB" sz="6400" b="1" dirty="0" err="1">
                <a:latin typeface="Courier New" panose="02070309020205020404" pitchFamily="49" charset="0"/>
                <a:cs typeface="Courier New" panose="02070309020205020404" pitchFamily="49" charset="0"/>
              </a:rPr>
              <a:t>new_frame</a:t>
            </a:r>
            <a:r>
              <a:rPr lang="en-GB" sz="6400" b="1" dirty="0">
                <a:latin typeface="Courier New" panose="02070309020205020404" pitchFamily="49" charset="0"/>
                <a:cs typeface="Courier New" panose="02070309020205020404" pitchFamily="49" charset="0"/>
              </a:rPr>
              <a:t>(k) = (left(k - </a:t>
            </a:r>
            <a:r>
              <a:rPr lang="en-GB" sz="6400" b="1" dirty="0" err="1">
                <a:latin typeface="Courier New" panose="02070309020205020404" pitchFamily="49" charset="0"/>
                <a:cs typeface="Courier New" panose="02070309020205020404" pitchFamily="49" charset="0"/>
              </a:rPr>
              <a:t>estimated_dy</a:t>
            </a:r>
            <a:r>
              <a:rPr lang="en-GB" sz="6400" b="1" dirty="0">
                <a:latin typeface="Courier New" panose="02070309020205020404" pitchFamily="49" charset="0"/>
                <a:cs typeface="Courier New" panose="02070309020205020404" pitchFamily="49" charset="0"/>
              </a:rPr>
              <a:t>) + right(k + </a:t>
            </a:r>
            <a:r>
              <a:rPr lang="en-GB" sz="6400" b="1" dirty="0" err="1">
                <a:latin typeface="Courier New" panose="02070309020205020404" pitchFamily="49" charset="0"/>
                <a:cs typeface="Courier New" panose="02070309020205020404" pitchFamily="49" charset="0"/>
              </a:rPr>
              <a:t>estimated_dy</a:t>
            </a:r>
            <a:r>
              <a:rPr lang="en-GB" sz="6400" b="1" dirty="0">
                <a:latin typeface="Courier New" panose="02070309020205020404" pitchFamily="49" charset="0"/>
                <a:cs typeface="Courier New" panose="02070309020205020404" pitchFamily="49" charset="0"/>
              </a:rPr>
              <a:t>))/2;</a:t>
            </a:r>
          </a:p>
          <a:p>
            <a:pPr marL="0" indent="0">
              <a:buNone/>
            </a:pPr>
            <a:r>
              <a:rPr lang="en-GB" sz="6400" b="1" dirty="0">
                <a:latin typeface="Courier New" panose="02070309020205020404" pitchFamily="49" charset="0"/>
                <a:cs typeface="Courier New" panose="02070309020205020404" pitchFamily="49" charset="0"/>
              </a:rPr>
              <a:t> </a:t>
            </a:r>
            <a:r>
              <a:rPr lang="en-US" sz="6400" b="1" dirty="0">
                <a:latin typeface="Courier New" panose="02070309020205020404" pitchFamily="49" charset="0"/>
                <a:cs typeface="Courier New" panose="02070309020205020404" pitchFamily="49" charset="0"/>
              </a:rPr>
              <a:t>  end;</a:t>
            </a:r>
          </a:p>
          <a:p>
            <a:pPr marL="0" indent="0">
              <a:buNone/>
            </a:pPr>
            <a:endParaRPr lang="en-US" dirty="0"/>
          </a:p>
        </p:txBody>
      </p:sp>
    </p:spTree>
    <p:extLst>
      <p:ext uri="{BB962C8B-B14F-4D97-AF65-F5344CB8AC3E}">
        <p14:creationId xmlns:p14="http://schemas.microsoft.com/office/powerpoint/2010/main" val="170611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solidFill>
                  <a:srgbClr val="C70A6D"/>
                </a:solidFill>
              </a:rPr>
              <a:t>Actually, this simple “algorithm” has issues...</a:t>
            </a:r>
            <a:r>
              <a:rPr lang="en-GB" dirty="0"/>
              <a:t>	</a:t>
            </a:r>
            <a:endParaRPr lang="en-US" dirty="0"/>
          </a:p>
        </p:txBody>
      </p:sp>
      <p:sp>
        <p:nvSpPr>
          <p:cNvPr id="3" name="Content Placeholder 2"/>
          <p:cNvSpPr>
            <a:spLocks noGrp="1"/>
          </p:cNvSpPr>
          <p:nvPr>
            <p:ph idx="1"/>
          </p:nvPr>
        </p:nvSpPr>
        <p:spPr/>
        <p:txBody>
          <a:bodyPr>
            <a:normAutofit fontScale="92500" lnSpcReduction="10000"/>
          </a:bodyPr>
          <a:lstStyle/>
          <a:p>
            <a:r>
              <a:rPr lang="en-GB" dirty="0"/>
              <a:t>Search space is “integer” but the motion is “fractional”</a:t>
            </a:r>
          </a:p>
          <a:p>
            <a:r>
              <a:rPr lang="en-GB" dirty="0"/>
              <a:t>We need to work in colour i.e. 3 pixels at each location not one</a:t>
            </a:r>
          </a:p>
          <a:p>
            <a:r>
              <a:rPr lang="en-GB" dirty="0"/>
              <a:t>There is noise in real signals .. So the pixel differences will be “noisy”</a:t>
            </a:r>
          </a:p>
          <a:p>
            <a:pPr lvl="1"/>
            <a:r>
              <a:rPr lang="en-GB" dirty="0"/>
              <a:t>That leads to random motion estimates</a:t>
            </a:r>
          </a:p>
          <a:p>
            <a:pPr lvl="1"/>
            <a:r>
              <a:rPr lang="en-GB" dirty="0"/>
              <a:t>Which leads to “weirdly distorted” in-betweens.</a:t>
            </a:r>
          </a:p>
          <a:p>
            <a:r>
              <a:rPr lang="en-GB" dirty="0"/>
              <a:t>No guarantee that the motion estimates are “smooth enough”</a:t>
            </a:r>
          </a:p>
          <a:p>
            <a:r>
              <a:rPr lang="en-GB" dirty="0"/>
              <a:t>In real life sometimes you can’t find a match because objects move behind or in front of each other. So the “mathematical model” is not right everywhere. </a:t>
            </a:r>
          </a:p>
          <a:p>
            <a:pPr lvl="1"/>
            <a:r>
              <a:rPr lang="en-GB" dirty="0"/>
              <a:t>That leads to objects sticking to background</a:t>
            </a:r>
          </a:p>
          <a:p>
            <a:r>
              <a:rPr lang="en-GB" dirty="0"/>
              <a:t>It is too dirt slow!</a:t>
            </a:r>
          </a:p>
          <a:p>
            <a:pPr lvl="1"/>
            <a:endParaRPr lang="en-US" dirty="0"/>
          </a:p>
        </p:txBody>
      </p:sp>
    </p:spTree>
    <p:extLst>
      <p:ext uri="{BB962C8B-B14F-4D97-AF65-F5344CB8AC3E}">
        <p14:creationId xmlns:p14="http://schemas.microsoft.com/office/powerpoint/2010/main" val="10178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IE" dirty="0"/>
              <a:t>So we need better modelling </a:t>
            </a:r>
            <a:r>
              <a:rPr lang="en-IE" dirty="0" err="1"/>
              <a:t>etc</a:t>
            </a:r>
            <a:r>
              <a:rPr lang="en-IE" dirty="0"/>
              <a:t> </a:t>
            </a:r>
            <a:r>
              <a:rPr lang="en-IE" dirty="0" err="1"/>
              <a:t>etc</a:t>
            </a:r>
            <a:endParaRPr lang="en-IE" dirty="0"/>
          </a:p>
        </p:txBody>
      </p:sp>
      <p:grpSp>
        <p:nvGrpSpPr>
          <p:cNvPr id="3" name="Group 5"/>
          <p:cNvGrpSpPr>
            <a:grpSpLocks/>
          </p:cNvGrpSpPr>
          <p:nvPr/>
        </p:nvGrpSpPr>
        <p:grpSpPr bwMode="auto">
          <a:xfrm>
            <a:off x="2423236" y="1628775"/>
            <a:ext cx="7560552" cy="4552950"/>
            <a:chOff x="899592" y="1628800"/>
            <a:chExt cx="7560840" cy="4553213"/>
          </a:xfrm>
        </p:grpSpPr>
        <p:pic>
          <p:nvPicPr>
            <p:cNvPr id="33796" name="Picture 2"/>
            <p:cNvPicPr>
              <a:picLocks noChangeAspect="1" noChangeArrowheads="1"/>
            </p:cNvPicPr>
            <p:nvPr/>
          </p:nvPicPr>
          <p:blipFill>
            <a:blip r:embed="rId2" cstate="print"/>
            <a:srcRect/>
            <a:stretch>
              <a:fillRect/>
            </a:stretch>
          </p:blipFill>
          <p:spPr bwMode="auto">
            <a:xfrm>
              <a:off x="899592" y="1628800"/>
              <a:ext cx="7560840" cy="4553213"/>
            </a:xfrm>
            <a:prstGeom prst="rect">
              <a:avLst/>
            </a:prstGeom>
            <a:noFill/>
            <a:ln w="9525">
              <a:noFill/>
              <a:miter lim="800000"/>
              <a:headEnd/>
              <a:tailEnd/>
            </a:ln>
          </p:spPr>
        </p:pic>
        <p:sp>
          <p:nvSpPr>
            <p:cNvPr id="33797" name="TextBox 4"/>
            <p:cNvSpPr txBox="1">
              <a:spLocks noChangeArrowheads="1"/>
            </p:cNvSpPr>
            <p:nvPr/>
          </p:nvSpPr>
          <p:spPr bwMode="auto">
            <a:xfrm rot="20161568">
              <a:off x="1316764" y="3039846"/>
              <a:ext cx="6488498" cy="1569751"/>
            </a:xfrm>
            <a:prstGeom prst="rect">
              <a:avLst/>
            </a:prstGeom>
            <a:noFill/>
            <a:ln w="9525">
              <a:noFill/>
              <a:miter lim="800000"/>
              <a:headEnd/>
              <a:tailEnd/>
            </a:ln>
          </p:spPr>
          <p:txBody>
            <a:bodyPr wrap="none">
              <a:spAutoFit/>
            </a:bodyPr>
            <a:lstStyle/>
            <a:p>
              <a:r>
                <a:rPr lang="en-IE" sz="9600" b="1" dirty="0"/>
                <a:t>EEP5C22 ++!</a:t>
              </a:r>
            </a:p>
          </p:txBody>
        </p:sp>
      </p:grpSp>
    </p:spTree>
    <p:extLst>
      <p:ext uri="{BB962C8B-B14F-4D97-AF65-F5344CB8AC3E}">
        <p14:creationId xmlns:p14="http://schemas.microsoft.com/office/powerpoint/2010/main" val="157979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3"/>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3"/>
                                        </p:tgtEl>
                                        <p:attrNameLst>
                                          <p:attrName>ppt_y</p:attrName>
                                        </p:attrNameLst>
                                      </p:cBhvr>
                                      <p:tavLst>
                                        <p:tav tm="0">
                                          <p:val>
                                            <p:strVal val="#ppt_y"/>
                                          </p:val>
                                        </p:tav>
                                        <p:tav tm="100000">
                                          <p:val>
                                            <p:strVal val="#ppt_y"/>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494125-E699-CF48-FE03-1AE884D69089}"/>
              </a:ext>
            </a:extLst>
          </p:cNvPr>
          <p:cNvSpPr txBox="1">
            <a:spLocks/>
          </p:cNvSpPr>
          <p:nvPr/>
        </p:nvSpPr>
        <p:spPr>
          <a:xfrm>
            <a:off x="2405992" y="-871193"/>
            <a:ext cx="6399083"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u="sng" dirty="0">
                <a:solidFill>
                  <a:schemeClr val="accent5">
                    <a:lumMod val="75000"/>
                  </a:schemeClr>
                </a:solidFill>
              </a:rPr>
              <a:t>My Career</a:t>
            </a:r>
            <a:endParaRPr lang="en-US" b="1" u="sng" dirty="0">
              <a:solidFill>
                <a:schemeClr val="accent5">
                  <a:lumMod val="75000"/>
                </a:schemeClr>
              </a:solidFill>
            </a:endParaRPr>
          </a:p>
        </p:txBody>
      </p:sp>
      <p:sp>
        <p:nvSpPr>
          <p:cNvPr id="3" name="Content Placeholder 2">
            <a:extLst>
              <a:ext uri="{FF2B5EF4-FFF2-40B4-BE49-F238E27FC236}">
                <a16:creationId xmlns:a16="http://schemas.microsoft.com/office/drawing/2014/main" id="{EC136466-E397-7A0A-D92C-CDD65D2E622A}"/>
              </a:ext>
            </a:extLst>
          </p:cNvPr>
          <p:cNvSpPr>
            <a:spLocks noGrp="1"/>
          </p:cNvSpPr>
          <p:nvPr>
            <p:ph idx="1"/>
          </p:nvPr>
        </p:nvSpPr>
        <p:spPr>
          <a:xfrm>
            <a:off x="838200" y="1416818"/>
            <a:ext cx="10515600" cy="4760145"/>
          </a:xfrm>
        </p:spPr>
        <p:txBody>
          <a:bodyPr/>
          <a:lstStyle/>
          <a:p>
            <a:endParaRPr lang="en-IE" dirty="0"/>
          </a:p>
        </p:txBody>
      </p:sp>
      <p:sp>
        <p:nvSpPr>
          <p:cNvPr id="6" name="Rectangle 5">
            <a:extLst>
              <a:ext uri="{FF2B5EF4-FFF2-40B4-BE49-F238E27FC236}">
                <a16:creationId xmlns:a16="http://schemas.microsoft.com/office/drawing/2014/main" id="{005FF176-01FC-647D-8D94-98D58F1B469F}"/>
              </a:ext>
            </a:extLst>
          </p:cNvPr>
          <p:cNvSpPr/>
          <p:nvPr/>
        </p:nvSpPr>
        <p:spPr>
          <a:xfrm>
            <a:off x="3575766" y="1704854"/>
            <a:ext cx="2029767" cy="11759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2015-19</a:t>
            </a:r>
          </a:p>
          <a:p>
            <a:pPr algn="ctr"/>
            <a:r>
              <a:rPr lang="en-US" dirty="0">
                <a:solidFill>
                  <a:srgbClr val="FF0000"/>
                </a:solidFill>
              </a:rPr>
              <a:t>PhD</a:t>
            </a:r>
            <a:endParaRPr lang="en-IE" dirty="0">
              <a:solidFill>
                <a:srgbClr val="FF0000"/>
              </a:solidFill>
            </a:endParaRPr>
          </a:p>
        </p:txBody>
      </p:sp>
      <p:sp>
        <p:nvSpPr>
          <p:cNvPr id="8" name="Callout: Left Arrow 7">
            <a:extLst>
              <a:ext uri="{FF2B5EF4-FFF2-40B4-BE49-F238E27FC236}">
                <a16:creationId xmlns:a16="http://schemas.microsoft.com/office/drawing/2014/main" id="{EEE4BFB3-42F8-FBF3-C717-CA0700039986}"/>
              </a:ext>
            </a:extLst>
          </p:cNvPr>
          <p:cNvSpPr/>
          <p:nvPr/>
        </p:nvSpPr>
        <p:spPr>
          <a:xfrm>
            <a:off x="5966560" y="1395722"/>
            <a:ext cx="5298309" cy="1695450"/>
          </a:xfrm>
          <a:prstGeom prst="leftArrow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Signal processing for wireless coms</a:t>
            </a:r>
            <a:br>
              <a:rPr lang="en-US" dirty="0"/>
            </a:br>
            <a:r>
              <a:rPr lang="en-US" dirty="0"/>
              <a:t>Cognitive Radio</a:t>
            </a:r>
            <a:br>
              <a:rPr lang="en-US" dirty="0"/>
            </a:br>
            <a:r>
              <a:rPr lang="en-US" dirty="0"/>
              <a:t>Low complexity Implementation</a:t>
            </a:r>
            <a:br>
              <a:rPr lang="en-US" dirty="0"/>
            </a:br>
            <a:r>
              <a:rPr lang="en-US" dirty="0"/>
              <a:t>Air-to-Ground Communication systems.</a:t>
            </a:r>
            <a:br>
              <a:rPr lang="en-US" dirty="0"/>
            </a:br>
            <a:endParaRPr lang="en-IE" dirty="0"/>
          </a:p>
        </p:txBody>
      </p:sp>
      <p:sp>
        <p:nvSpPr>
          <p:cNvPr id="9" name="Rectangle 8">
            <a:extLst>
              <a:ext uri="{FF2B5EF4-FFF2-40B4-BE49-F238E27FC236}">
                <a16:creationId xmlns:a16="http://schemas.microsoft.com/office/drawing/2014/main" id="{2EA07698-9C7D-1662-8CE6-AFBFE77A85CD}"/>
              </a:ext>
            </a:extLst>
          </p:cNvPr>
          <p:cNvSpPr/>
          <p:nvPr/>
        </p:nvSpPr>
        <p:spPr>
          <a:xfrm>
            <a:off x="1530838" y="3382983"/>
            <a:ext cx="5835162" cy="7596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2019-20</a:t>
            </a:r>
            <a:br>
              <a:rPr lang="en-US" dirty="0">
                <a:solidFill>
                  <a:srgbClr val="FF0000"/>
                </a:solidFill>
              </a:rPr>
            </a:br>
            <a:r>
              <a:rPr lang="en-US" dirty="0">
                <a:solidFill>
                  <a:srgbClr val="FF0000"/>
                </a:solidFill>
              </a:rPr>
              <a:t>Panasonic R&amp;D Center Singapore</a:t>
            </a:r>
            <a:endParaRPr lang="en-IE" dirty="0">
              <a:solidFill>
                <a:srgbClr val="FF0000"/>
              </a:solidFill>
            </a:endParaRPr>
          </a:p>
        </p:txBody>
      </p:sp>
      <p:sp>
        <p:nvSpPr>
          <p:cNvPr id="10" name="Oval 9">
            <a:extLst>
              <a:ext uri="{FF2B5EF4-FFF2-40B4-BE49-F238E27FC236}">
                <a16:creationId xmlns:a16="http://schemas.microsoft.com/office/drawing/2014/main" id="{57F4A9A4-2236-2538-A845-5E0B5A6955D0}"/>
              </a:ext>
            </a:extLst>
          </p:cNvPr>
          <p:cNvSpPr/>
          <p:nvPr/>
        </p:nvSpPr>
        <p:spPr>
          <a:xfrm>
            <a:off x="1128313" y="1660388"/>
            <a:ext cx="2029767" cy="981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NTU Singapore</a:t>
            </a:r>
            <a:endParaRPr lang="en-IE" dirty="0"/>
          </a:p>
        </p:txBody>
      </p:sp>
      <p:sp>
        <p:nvSpPr>
          <p:cNvPr id="12" name="Callout: Left Arrow 11">
            <a:extLst>
              <a:ext uri="{FF2B5EF4-FFF2-40B4-BE49-F238E27FC236}">
                <a16:creationId xmlns:a16="http://schemas.microsoft.com/office/drawing/2014/main" id="{5716B378-8F54-E815-655D-D4A951E2B79E}"/>
              </a:ext>
            </a:extLst>
          </p:cNvPr>
          <p:cNvSpPr/>
          <p:nvPr/>
        </p:nvSpPr>
        <p:spPr>
          <a:xfrm>
            <a:off x="7366000" y="3429000"/>
            <a:ext cx="3670300" cy="652097"/>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3GPP Delegate</a:t>
            </a:r>
            <a:endParaRPr lang="en-IE" dirty="0"/>
          </a:p>
        </p:txBody>
      </p:sp>
      <p:sp>
        <p:nvSpPr>
          <p:cNvPr id="13" name="Rectangle 12">
            <a:extLst>
              <a:ext uri="{FF2B5EF4-FFF2-40B4-BE49-F238E27FC236}">
                <a16:creationId xmlns:a16="http://schemas.microsoft.com/office/drawing/2014/main" id="{C96C2016-37BE-2068-47EC-4CECE8C6341F}"/>
              </a:ext>
            </a:extLst>
          </p:cNvPr>
          <p:cNvSpPr/>
          <p:nvPr/>
        </p:nvSpPr>
        <p:spPr>
          <a:xfrm>
            <a:off x="1530838" y="4261956"/>
            <a:ext cx="5835162" cy="935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2020-22</a:t>
            </a:r>
            <a:br>
              <a:rPr lang="en-US" dirty="0">
                <a:solidFill>
                  <a:srgbClr val="FF0000"/>
                </a:solidFill>
              </a:rPr>
            </a:br>
            <a:r>
              <a:rPr lang="en-US" dirty="0">
                <a:solidFill>
                  <a:srgbClr val="FF0000"/>
                </a:solidFill>
              </a:rPr>
              <a:t>A*STAR Singapore, Scientist</a:t>
            </a:r>
            <a:endParaRPr lang="en-IE" dirty="0">
              <a:solidFill>
                <a:srgbClr val="FF0000"/>
              </a:solidFill>
            </a:endParaRPr>
          </a:p>
        </p:txBody>
      </p:sp>
      <p:sp>
        <p:nvSpPr>
          <p:cNvPr id="14" name="Callout: Left Arrow 13">
            <a:extLst>
              <a:ext uri="{FF2B5EF4-FFF2-40B4-BE49-F238E27FC236}">
                <a16:creationId xmlns:a16="http://schemas.microsoft.com/office/drawing/2014/main" id="{0E6813E1-F4A1-5A89-B290-B56536FFC49A}"/>
              </a:ext>
            </a:extLst>
          </p:cNvPr>
          <p:cNvSpPr/>
          <p:nvPr/>
        </p:nvSpPr>
        <p:spPr>
          <a:xfrm>
            <a:off x="7366000" y="4418925"/>
            <a:ext cx="3670300" cy="652097"/>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Wireless coms, 5G, radar signal processing</a:t>
            </a:r>
            <a:endParaRPr lang="en-IE" dirty="0"/>
          </a:p>
        </p:txBody>
      </p:sp>
      <p:sp>
        <p:nvSpPr>
          <p:cNvPr id="15" name="Rectangle 14">
            <a:extLst>
              <a:ext uri="{FF2B5EF4-FFF2-40B4-BE49-F238E27FC236}">
                <a16:creationId xmlns:a16="http://schemas.microsoft.com/office/drawing/2014/main" id="{99CCDE74-15F9-178B-4E7C-BAD45FA65F9B}"/>
              </a:ext>
            </a:extLst>
          </p:cNvPr>
          <p:cNvSpPr/>
          <p:nvPr/>
        </p:nvSpPr>
        <p:spPr>
          <a:xfrm>
            <a:off x="1530838" y="5316946"/>
            <a:ext cx="5835162" cy="692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Nov 2022-Till</a:t>
            </a:r>
            <a:br>
              <a:rPr lang="en-US" dirty="0">
                <a:solidFill>
                  <a:srgbClr val="FF0000"/>
                </a:solidFill>
              </a:rPr>
            </a:br>
            <a:r>
              <a:rPr lang="en-US" dirty="0">
                <a:solidFill>
                  <a:srgbClr val="FF0000"/>
                </a:solidFill>
              </a:rPr>
              <a:t>Trinity College Dublin, Teaching Fellow</a:t>
            </a:r>
            <a:endParaRPr lang="en-IE" dirty="0">
              <a:solidFill>
                <a:srgbClr val="FF0000"/>
              </a:solidFill>
            </a:endParaRPr>
          </a:p>
        </p:txBody>
      </p:sp>
      <p:sp>
        <p:nvSpPr>
          <p:cNvPr id="18" name="Callout: Left Arrow 17">
            <a:extLst>
              <a:ext uri="{FF2B5EF4-FFF2-40B4-BE49-F238E27FC236}">
                <a16:creationId xmlns:a16="http://schemas.microsoft.com/office/drawing/2014/main" id="{89315916-DFCB-C331-F846-1543F13C168D}"/>
              </a:ext>
            </a:extLst>
          </p:cNvPr>
          <p:cNvSpPr/>
          <p:nvPr/>
        </p:nvSpPr>
        <p:spPr>
          <a:xfrm>
            <a:off x="7366000" y="5244280"/>
            <a:ext cx="3670300" cy="786014"/>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Computational Methods, Digital Coms </a:t>
            </a:r>
            <a:r>
              <a:rPr lang="en-US" dirty="0" err="1"/>
              <a:t>etc</a:t>
            </a:r>
            <a:endParaRPr lang="en-IE" dirty="0"/>
          </a:p>
        </p:txBody>
      </p:sp>
    </p:spTree>
    <p:extLst>
      <p:ext uri="{BB962C8B-B14F-4D97-AF65-F5344CB8AC3E}">
        <p14:creationId xmlns:p14="http://schemas.microsoft.com/office/powerpoint/2010/main" val="870623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horse.spl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24156"/>
            <a:ext cx="12190412" cy="8042544"/>
          </a:xfrm>
          <a:prstGeom prst="rect">
            <a:avLst/>
          </a:prstGeom>
        </p:spPr>
      </p:pic>
    </p:spTree>
    <p:extLst>
      <p:ext uri="{BB962C8B-B14F-4D97-AF65-F5344CB8AC3E}">
        <p14:creationId xmlns:p14="http://schemas.microsoft.com/office/powerpoint/2010/main" val="167518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IE" dirty="0"/>
              <a:t>Slow Motion Too?</a:t>
            </a:r>
          </a:p>
        </p:txBody>
      </p:sp>
      <p:pic>
        <p:nvPicPr>
          <p:cNvPr id="3" name="man100m.slomo.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588"/>
            <a:ext cx="12192000" cy="6858000"/>
          </a:xfrm>
          <a:prstGeom prst="rect">
            <a:avLst/>
          </a:prstGeom>
        </p:spPr>
      </p:pic>
    </p:spTree>
    <p:extLst>
      <p:ext uri="{BB962C8B-B14F-4D97-AF65-F5344CB8AC3E}">
        <p14:creationId xmlns:p14="http://schemas.microsoft.com/office/powerpoint/2010/main" val="4223805937"/>
      </p:ext>
    </p:extLst>
  </p:cSld>
  <p:clrMapOvr>
    <a:masterClrMapping/>
  </p:clrMapOvr>
  <p:transition>
    <p:newsflash/>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repeatCount="indefinite"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5" descr="DSC002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096375" cy="6822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500" y="0"/>
            <a:ext cx="5143500" cy="6858000"/>
          </a:xfrm>
          <a:prstGeom prst="rect">
            <a:avLst/>
          </a:prstGeom>
          <a:noFill/>
          <a:ln>
            <a:noFill/>
          </a:ln>
        </p:spPr>
      </p:pic>
      <p:sp>
        <p:nvSpPr>
          <p:cNvPr id="3" name="Oval 10">
            <a:extLst>
              <a:ext uri="{FF2B5EF4-FFF2-40B4-BE49-F238E27FC236}">
                <a16:creationId xmlns:a16="http://schemas.microsoft.com/office/drawing/2014/main" id="{5123F4CA-215C-73A8-4D17-17E173EC75DC}"/>
              </a:ext>
            </a:extLst>
          </p:cNvPr>
          <p:cNvSpPr>
            <a:spLocks noChangeArrowheads="1"/>
          </p:cNvSpPr>
          <p:nvPr/>
        </p:nvSpPr>
        <p:spPr bwMode="auto">
          <a:xfrm>
            <a:off x="11169727" y="1043492"/>
            <a:ext cx="503238" cy="504825"/>
          </a:xfrm>
          <a:prstGeom prst="ellipse">
            <a:avLst/>
          </a:prstGeom>
          <a:solidFill>
            <a:srgbClr val="FF0000">
              <a:alpha val="25882"/>
            </a:srgbClr>
          </a:solidFill>
          <a:ln w="9525">
            <a:noFill/>
            <a:round/>
            <a:headEnd/>
            <a:tailEnd/>
          </a:ln>
        </p:spPr>
        <p:txBody>
          <a:bodyPr wrap="none" anchor="ctr"/>
          <a:lstStyle/>
          <a:p>
            <a:endParaRPr lang="en-IE"/>
          </a:p>
        </p:txBody>
      </p:sp>
    </p:spTree>
    <p:extLst>
      <p:ext uri="{BB962C8B-B14F-4D97-AF65-F5344CB8AC3E}">
        <p14:creationId xmlns:p14="http://schemas.microsoft.com/office/powerpoint/2010/main" val="320746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Content</a:t>
            </a:r>
          </a:p>
        </p:txBody>
      </p:sp>
      <p:sp>
        <p:nvSpPr>
          <p:cNvPr id="3" name="Content Placeholder 2"/>
          <p:cNvSpPr>
            <a:spLocks noGrp="1"/>
          </p:cNvSpPr>
          <p:nvPr>
            <p:ph sz="half" idx="1"/>
          </p:nvPr>
        </p:nvSpPr>
        <p:spPr/>
        <p:txBody>
          <a:bodyPr vert="horz" lIns="91440" tIns="45720" rIns="91440" bIns="45720" rtlCol="0" anchor="t">
            <a:normAutofit fontScale="85000" lnSpcReduction="10000"/>
          </a:bodyPr>
          <a:lstStyle/>
          <a:p>
            <a:r>
              <a:rPr lang="en-GB" dirty="0"/>
              <a:t>Motivation, </a:t>
            </a:r>
            <a:r>
              <a:rPr lang="en-GB" dirty="0" err="1"/>
              <a:t>Matlab</a:t>
            </a:r>
            <a:r>
              <a:rPr lang="en-GB" dirty="0"/>
              <a:t> Refresher</a:t>
            </a:r>
            <a:endParaRPr lang="en-US" dirty="0"/>
          </a:p>
          <a:p>
            <a:r>
              <a:rPr lang="en-IE" dirty="0"/>
              <a:t>Time Series Analysis with AR Models</a:t>
            </a:r>
          </a:p>
          <a:p>
            <a:r>
              <a:rPr lang="en-IE" dirty="0"/>
              <a:t>Least Squares, Linear Algebra, Matrix Methods</a:t>
            </a:r>
            <a:endParaRPr lang="en-US" dirty="0"/>
          </a:p>
          <a:p>
            <a:r>
              <a:rPr lang="en-US" dirty="0"/>
              <a:t>Unconstrained Nonlinear optimization</a:t>
            </a:r>
          </a:p>
          <a:p>
            <a:r>
              <a:rPr lang="en-US" dirty="0"/>
              <a:t>Numerical Bayesian Techniques</a:t>
            </a:r>
          </a:p>
          <a:p>
            <a:r>
              <a:rPr lang="en-US" dirty="0"/>
              <a:t>…</a:t>
            </a:r>
            <a:endParaRPr lang="en-GB" dirty="0"/>
          </a:p>
        </p:txBody>
      </p:sp>
      <p:sp>
        <p:nvSpPr>
          <p:cNvPr id="5" name="Content Placeholder 4"/>
          <p:cNvSpPr>
            <a:spLocks noGrp="1"/>
          </p:cNvSpPr>
          <p:nvPr>
            <p:ph sz="half" idx="2"/>
          </p:nvPr>
        </p:nvSpPr>
        <p:spPr/>
        <p:txBody>
          <a:bodyPr>
            <a:normAutofit fontScale="85000" lnSpcReduction="10000"/>
          </a:bodyPr>
          <a:lstStyle/>
          <a:p>
            <a:r>
              <a:rPr lang="en-IE" dirty="0"/>
              <a:t>Writing Readable Computational Code</a:t>
            </a:r>
          </a:p>
          <a:p>
            <a:r>
              <a:rPr lang="en-IE" dirty="0"/>
              <a:t>Thinking Computationally</a:t>
            </a:r>
          </a:p>
          <a:p>
            <a:r>
              <a:rPr lang="en-IE" dirty="0"/>
              <a:t>Thinking about memory/speed</a:t>
            </a:r>
          </a:p>
          <a:p>
            <a:r>
              <a:rPr lang="en-IE" dirty="0" err="1"/>
              <a:t>Matlab</a:t>
            </a:r>
            <a:r>
              <a:rPr lang="en-IE" dirty="0"/>
              <a:t> first then Python</a:t>
            </a:r>
          </a:p>
          <a:p>
            <a:r>
              <a:rPr lang="en-IE" dirty="0"/>
              <a:t>Writing Tests for Computational Code</a:t>
            </a:r>
          </a:p>
          <a:p>
            <a:r>
              <a:rPr lang="en-IE" dirty="0"/>
              <a:t>Using Git   </a:t>
            </a:r>
          </a:p>
          <a:p>
            <a:r>
              <a:rPr lang="en-IE" dirty="0"/>
              <a:t>Writing short summaries of computational algorithms </a:t>
            </a:r>
          </a:p>
          <a:p>
            <a:r>
              <a:rPr lang="en-IE" dirty="0"/>
              <a:t>Measuring performance</a:t>
            </a:r>
          </a:p>
          <a:p>
            <a:r>
              <a:rPr lang="en-US" dirty="0"/>
              <a:t>Working in teams!</a:t>
            </a:r>
          </a:p>
          <a:p>
            <a:endParaRPr lang="en-US" dirty="0"/>
          </a:p>
          <a:p>
            <a:pPr marL="514350" indent="-514350">
              <a:buFont typeface="+mj-lt"/>
              <a:buAutoNum type="arabicPeriod" startAt="7"/>
            </a:pPr>
            <a:endParaRPr lang="en-GB" dirty="0"/>
          </a:p>
          <a:p>
            <a:pPr marL="514350" indent="-514350">
              <a:buFont typeface="+mj-lt"/>
              <a:buAutoNum type="arabicPeriod" startAt="7"/>
            </a:pPr>
            <a:endParaRPr lang="en-GB" dirty="0"/>
          </a:p>
          <a:p>
            <a:pPr marL="514350" indent="-514350">
              <a:buFont typeface="+mj-lt"/>
              <a:buAutoNum type="arabicPeriod" startAt="7"/>
            </a:pPr>
            <a:endParaRPr lang="en-US" dirty="0"/>
          </a:p>
        </p:txBody>
      </p:sp>
    </p:spTree>
    <p:extLst>
      <p:ext uri="{BB962C8B-B14F-4D97-AF65-F5344CB8AC3E}">
        <p14:creationId xmlns:p14="http://schemas.microsoft.com/office/powerpoint/2010/main" val="3437110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0070C0"/>
                </a:solidFill>
              </a:rPr>
              <a:t>Learning Outcomes</a:t>
            </a:r>
            <a:br>
              <a:rPr lang="en-GB" dirty="0">
                <a:solidFill>
                  <a:srgbClr val="0070C0"/>
                </a:solidFill>
              </a:rPr>
            </a:br>
            <a:r>
              <a:rPr lang="en-GB" sz="2700" dirty="0">
                <a:solidFill>
                  <a:srgbClr val="0070C0"/>
                </a:solidFill>
              </a:rPr>
              <a:t>On successful completion of this module students will be able to : </a:t>
            </a:r>
            <a:endParaRPr lang="en-US" sz="2700" dirty="0">
              <a:solidFill>
                <a:srgbClr val="0070C0"/>
              </a:solidFill>
            </a:endParaRPr>
          </a:p>
        </p:txBody>
      </p:sp>
      <p:sp>
        <p:nvSpPr>
          <p:cNvPr id="3" name="Content Placeholder 2"/>
          <p:cNvSpPr>
            <a:spLocks noGrp="1"/>
          </p:cNvSpPr>
          <p:nvPr>
            <p:ph sz="half" idx="1"/>
          </p:nvPr>
        </p:nvSpPr>
        <p:spPr>
          <a:xfrm>
            <a:off x="838199" y="1825625"/>
            <a:ext cx="10194701" cy="4351338"/>
          </a:xfrm>
        </p:spPr>
        <p:txBody>
          <a:bodyPr>
            <a:normAutofit fontScale="77500" lnSpcReduction="20000"/>
          </a:bodyPr>
          <a:lstStyle/>
          <a:p>
            <a:pPr>
              <a:lnSpc>
                <a:spcPct val="115000"/>
              </a:lnSpc>
            </a:pP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LO1.  Express mathematical engineering solutions in terms of an algorithmic implementation</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LO2.  Design efficient computational frameworks in </a:t>
            </a:r>
            <a:r>
              <a:rPr lang="en-IE"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Matlab</a:t>
            </a: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and Python adapted to the domain of the data used e.g. video or audio or biomedical.</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LO3.  Deploy standard libraries in </a:t>
            </a:r>
            <a:r>
              <a:rPr lang="en-IE"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Matlab</a:t>
            </a: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and Python to solve problems in system </a:t>
            </a:r>
            <a:r>
              <a:rPr lang="en-IE"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modeling</a:t>
            </a: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machine learning and signal processing.</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LO4.  Design and implement tests for computational algorithms.</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LO5.  Use Git for version control and software management.</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LO6.  Quantify and manipulate resource trade-offs concerning speed, memory, energy consumption and power dissipation in the design of computational implementations.</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LO7.  Adapt a computational implementation for large scale deployment and deploy high level scripting for large scale experimentation.</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LO8.  Assess the suitability of algorithms for deployment in cloud-based systems or “on premise”.</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LO9.  Communicate the key aspects of a computational implementation succinctly and correctly.</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468307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Texts and Online Resources</a:t>
            </a:r>
            <a:endParaRPr lang="en-US" dirty="0"/>
          </a:p>
        </p:txBody>
      </p:sp>
      <p:sp>
        <p:nvSpPr>
          <p:cNvPr id="3" name="Text Placeholder 2"/>
          <p:cNvSpPr>
            <a:spLocks noGrp="1"/>
          </p:cNvSpPr>
          <p:nvPr>
            <p:ph type="body" idx="1"/>
          </p:nvPr>
        </p:nvSpPr>
        <p:spPr/>
        <p:txBody>
          <a:bodyPr/>
          <a:lstStyle/>
          <a:p>
            <a:r>
              <a:rPr lang="en-GB" dirty="0"/>
              <a:t>Texts</a:t>
            </a:r>
            <a:endParaRPr lang="en-US" dirty="0"/>
          </a:p>
        </p:txBody>
      </p:sp>
      <p:sp>
        <p:nvSpPr>
          <p:cNvPr id="4" name="Content Placeholder 3"/>
          <p:cNvSpPr>
            <a:spLocks noGrp="1"/>
          </p:cNvSpPr>
          <p:nvPr>
            <p:ph sz="half" idx="2"/>
          </p:nvPr>
        </p:nvSpPr>
        <p:spPr/>
        <p:txBody>
          <a:bodyPr>
            <a:normAutofit fontScale="77500" lnSpcReduction="20000"/>
          </a:bodyPr>
          <a:lstStyle/>
          <a:p>
            <a:r>
              <a:rPr lang="en-US" b="1" dirty="0"/>
              <a:t>Data Driven Science and Engineering , Brunton and </a:t>
            </a:r>
            <a:r>
              <a:rPr lang="en-US" b="1" dirty="0" err="1"/>
              <a:t>Kutz</a:t>
            </a:r>
            <a:r>
              <a:rPr lang="en-US" b="1" dirty="0"/>
              <a:t>, Cambridge Uni Press, Feb 2019</a:t>
            </a:r>
          </a:p>
          <a:p>
            <a:r>
              <a:rPr lang="en-GB" sz="2600" i="1" dirty="0"/>
              <a:t>Numerical Recipes in C: The Art of Scientific Computing by Press, Flannery, </a:t>
            </a:r>
            <a:r>
              <a:rPr lang="en-GB" sz="2600" i="1" dirty="0" err="1"/>
              <a:t>Teukolsky</a:t>
            </a:r>
            <a:r>
              <a:rPr lang="en-GB" sz="2600" i="1" dirty="0"/>
              <a:t> and </a:t>
            </a:r>
            <a:r>
              <a:rPr lang="en-GB" sz="2600" i="1" dirty="0" err="1"/>
              <a:t>Vetterling</a:t>
            </a:r>
            <a:endParaRPr lang="en-GB" sz="2600" i="1" dirty="0"/>
          </a:p>
          <a:p>
            <a:r>
              <a:rPr lang="en-GB" sz="2600" i="1" dirty="0"/>
              <a:t>Introduction to Linear Algebra by </a:t>
            </a:r>
            <a:r>
              <a:rPr lang="en-GB" sz="2600" i="1" dirty="0" err="1"/>
              <a:t>Strang</a:t>
            </a:r>
            <a:endParaRPr lang="en-GB" sz="2600" i="1" dirty="0"/>
          </a:p>
          <a:p>
            <a:r>
              <a:rPr lang="en-GB" sz="2600" i="1" dirty="0"/>
              <a:t>Advanced Engineering Mathematics by </a:t>
            </a:r>
            <a:r>
              <a:rPr lang="en-GB" sz="2600" i="1" dirty="0" err="1"/>
              <a:t>Kreyzig</a:t>
            </a:r>
            <a:endParaRPr lang="en-GB" sz="2600" i="1" dirty="0"/>
          </a:p>
          <a:p>
            <a:endParaRPr lang="en-GB" dirty="0"/>
          </a:p>
          <a:p>
            <a:endParaRPr lang="en-US" dirty="0"/>
          </a:p>
        </p:txBody>
      </p:sp>
      <p:sp>
        <p:nvSpPr>
          <p:cNvPr id="5" name="Text Placeholder 4"/>
          <p:cNvSpPr>
            <a:spLocks noGrp="1"/>
          </p:cNvSpPr>
          <p:nvPr>
            <p:ph type="body" sz="quarter" idx="3"/>
          </p:nvPr>
        </p:nvSpPr>
        <p:spPr/>
        <p:txBody>
          <a:bodyPr/>
          <a:lstStyle/>
          <a:p>
            <a:r>
              <a:rPr lang="en-GB" dirty="0"/>
              <a:t>Online Resources</a:t>
            </a:r>
            <a:endParaRPr lang="en-US" dirty="0"/>
          </a:p>
        </p:txBody>
      </p:sp>
      <p:sp>
        <p:nvSpPr>
          <p:cNvPr id="6" name="Content Placeholder 5"/>
          <p:cNvSpPr>
            <a:spLocks noGrp="1"/>
          </p:cNvSpPr>
          <p:nvPr>
            <p:ph sz="quarter" idx="4"/>
          </p:nvPr>
        </p:nvSpPr>
        <p:spPr/>
        <p:txBody>
          <a:bodyPr>
            <a:normAutofit fontScale="77500" lnSpcReduction="20000"/>
          </a:bodyPr>
          <a:lstStyle/>
          <a:p>
            <a:r>
              <a:rPr lang="en-US" sz="2900" dirty="0"/>
              <a:t>SVD Overview, Steven Brunton, University of Washington: </a:t>
            </a:r>
            <a:r>
              <a:rPr lang="en-US" dirty="0">
                <a:hlinkClick r:id="rId2"/>
              </a:rPr>
              <a:t>https://www.youtube.com/watch?v=gXbThCXjZFM&amp;list=PLMrJAkhIeNNRpsRhXTMt8uJdIGz9-X_1-</a:t>
            </a:r>
            <a:endParaRPr lang="en-US" dirty="0"/>
          </a:p>
          <a:p>
            <a:r>
              <a:rPr lang="en-US" dirty="0"/>
              <a:t>Matlab Online and </a:t>
            </a:r>
            <a:r>
              <a:rPr lang="en-US" dirty="0" err="1"/>
              <a:t>Mathworks</a:t>
            </a:r>
            <a:r>
              <a:rPr lang="en-US" dirty="0"/>
              <a:t>:</a:t>
            </a:r>
          </a:p>
          <a:p>
            <a:pPr marL="225425" indent="0">
              <a:buNone/>
            </a:pPr>
            <a:r>
              <a:rPr lang="en-GB" b="1" dirty="0">
                <a:solidFill>
                  <a:srgbClr val="FF0000"/>
                </a:solidFill>
              </a:rPr>
              <a:t>https://</a:t>
            </a:r>
            <a:r>
              <a:rPr lang="en-GB" b="1" dirty="0" err="1">
                <a:solidFill>
                  <a:srgbClr val="FF0000"/>
                </a:solidFill>
              </a:rPr>
              <a:t>matlabacademy.mathworks.com</a:t>
            </a:r>
            <a:r>
              <a:rPr lang="en-GB" b="1" dirty="0">
                <a:solidFill>
                  <a:srgbClr val="FF0000"/>
                </a:solidFill>
              </a:rPr>
              <a:t>/details/</a:t>
            </a:r>
            <a:r>
              <a:rPr lang="en-GB" b="1" dirty="0" err="1">
                <a:solidFill>
                  <a:srgbClr val="FF0000"/>
                </a:solidFill>
              </a:rPr>
              <a:t>matlab</a:t>
            </a:r>
            <a:r>
              <a:rPr lang="en-GB" b="1" dirty="0">
                <a:solidFill>
                  <a:srgbClr val="FF0000"/>
                </a:solidFill>
              </a:rPr>
              <a:t>-onramp/</a:t>
            </a:r>
            <a:r>
              <a:rPr lang="en-GB" b="1" dirty="0" err="1">
                <a:solidFill>
                  <a:srgbClr val="FF0000"/>
                </a:solidFill>
              </a:rPr>
              <a:t>gettingstarted</a:t>
            </a:r>
            <a:endParaRPr lang="en-GB" b="1" dirty="0">
              <a:solidFill>
                <a:srgbClr val="FF0000"/>
              </a:solidFill>
            </a:endParaRPr>
          </a:p>
          <a:p>
            <a:r>
              <a:rPr lang="en-GB" dirty="0"/>
              <a:t>MIT Open Courseware (https://ocw.mit.edu) : Strang’s lectures e.g. </a:t>
            </a:r>
            <a:r>
              <a:rPr lang="en-GB" dirty="0">
                <a:hlinkClick r:id="rId3"/>
              </a:rPr>
              <a:t>U0xlKuFqCuI</a:t>
            </a:r>
            <a:endParaRPr lang="en-GB" dirty="0"/>
          </a:p>
          <a:p>
            <a:r>
              <a:rPr lang="en-GB" dirty="0"/>
              <a:t>Andrew Ng’s lectures on Machine Learning (Coursera)</a:t>
            </a:r>
          </a:p>
          <a:p>
            <a:endParaRPr lang="en-US" dirty="0"/>
          </a:p>
          <a:p>
            <a:endParaRPr lang="en-US" dirty="0"/>
          </a:p>
        </p:txBody>
      </p:sp>
    </p:spTree>
    <p:extLst>
      <p:ext uri="{BB962C8B-B14F-4D97-AF65-F5344CB8AC3E}">
        <p14:creationId xmlns:p14="http://schemas.microsoft.com/office/powerpoint/2010/main" val="3601715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A92193D-5621-4631-B05A-FD7092DD3292}"/>
              </a:ext>
            </a:extLst>
          </p:cNvPr>
          <p:cNvSpPr txBox="1"/>
          <p:nvPr/>
        </p:nvSpPr>
        <p:spPr>
          <a:xfrm>
            <a:off x="764146" y="555295"/>
            <a:ext cx="10813961" cy="369332"/>
          </a:xfrm>
          <a:prstGeom prst="rect">
            <a:avLst/>
          </a:prstGeom>
          <a:noFill/>
        </p:spPr>
        <p:txBody>
          <a:bodyPr wrap="square" rtlCol="0">
            <a:spAutoFit/>
          </a:bodyPr>
          <a:lstStyle/>
          <a:p>
            <a:r>
              <a:rPr lang="en-IE" dirty="0"/>
              <a:t>Interchangeable Lectures and practical sessions. We are going to solve real computational problems using code. </a:t>
            </a:r>
          </a:p>
        </p:txBody>
      </p:sp>
      <p:pic>
        <p:nvPicPr>
          <p:cNvPr id="3" name="Picture 2">
            <a:extLst>
              <a:ext uri="{FF2B5EF4-FFF2-40B4-BE49-F238E27FC236}">
                <a16:creationId xmlns:a16="http://schemas.microsoft.com/office/drawing/2014/main" id="{4777B0EF-8AC3-4737-FDAC-000FC104B9CF}"/>
              </a:ext>
            </a:extLst>
          </p:cNvPr>
          <p:cNvPicPr>
            <a:picLocks noChangeAspect="1"/>
          </p:cNvPicPr>
          <p:nvPr/>
        </p:nvPicPr>
        <p:blipFill>
          <a:blip r:embed="rId2"/>
          <a:stretch>
            <a:fillRect/>
          </a:stretch>
        </p:blipFill>
        <p:spPr>
          <a:xfrm>
            <a:off x="382073" y="924627"/>
            <a:ext cx="11427854" cy="4753247"/>
          </a:xfrm>
          <a:prstGeom prst="rect">
            <a:avLst/>
          </a:prstGeom>
        </p:spPr>
      </p:pic>
      <p:sp>
        <p:nvSpPr>
          <p:cNvPr id="6" name="Rectangle 5">
            <a:extLst>
              <a:ext uri="{FF2B5EF4-FFF2-40B4-BE49-F238E27FC236}">
                <a16:creationId xmlns:a16="http://schemas.microsoft.com/office/drawing/2014/main" id="{DB4538B0-44D7-614E-B862-55DA1BFF3938}"/>
              </a:ext>
            </a:extLst>
          </p:cNvPr>
          <p:cNvSpPr/>
          <p:nvPr/>
        </p:nvSpPr>
        <p:spPr>
          <a:xfrm>
            <a:off x="5448300" y="1790700"/>
            <a:ext cx="1104900" cy="101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11" name="Picture 10">
            <a:extLst>
              <a:ext uri="{FF2B5EF4-FFF2-40B4-BE49-F238E27FC236}">
                <a16:creationId xmlns:a16="http://schemas.microsoft.com/office/drawing/2014/main" id="{7C18C7BD-4CD0-72E2-9228-C03B69323CB8}"/>
              </a:ext>
            </a:extLst>
          </p:cNvPr>
          <p:cNvPicPr>
            <a:picLocks noChangeAspect="1"/>
          </p:cNvPicPr>
          <p:nvPr/>
        </p:nvPicPr>
        <p:blipFill>
          <a:blip r:embed="rId3"/>
          <a:stretch>
            <a:fillRect/>
          </a:stretch>
        </p:blipFill>
        <p:spPr>
          <a:xfrm>
            <a:off x="8513522" y="1764747"/>
            <a:ext cx="2243377" cy="1042506"/>
          </a:xfrm>
          <a:prstGeom prst="rect">
            <a:avLst/>
          </a:prstGeom>
        </p:spPr>
      </p:pic>
      <p:pic>
        <p:nvPicPr>
          <p:cNvPr id="12" name="Picture 11">
            <a:extLst>
              <a:ext uri="{FF2B5EF4-FFF2-40B4-BE49-F238E27FC236}">
                <a16:creationId xmlns:a16="http://schemas.microsoft.com/office/drawing/2014/main" id="{CFED7B97-DE15-1ED2-3139-CBA02E09A797}"/>
              </a:ext>
            </a:extLst>
          </p:cNvPr>
          <p:cNvPicPr>
            <a:picLocks noChangeAspect="1"/>
          </p:cNvPicPr>
          <p:nvPr/>
        </p:nvPicPr>
        <p:blipFill>
          <a:blip r:embed="rId3"/>
          <a:stretch>
            <a:fillRect/>
          </a:stretch>
        </p:blipFill>
        <p:spPr>
          <a:xfrm>
            <a:off x="4449523" y="4635368"/>
            <a:ext cx="1104900" cy="1042506"/>
          </a:xfrm>
          <a:prstGeom prst="rect">
            <a:avLst/>
          </a:prstGeom>
        </p:spPr>
      </p:pic>
      <p:pic>
        <p:nvPicPr>
          <p:cNvPr id="13" name="Picture 12">
            <a:extLst>
              <a:ext uri="{FF2B5EF4-FFF2-40B4-BE49-F238E27FC236}">
                <a16:creationId xmlns:a16="http://schemas.microsoft.com/office/drawing/2014/main" id="{08139E66-6335-128F-62FB-2280ECCC360B}"/>
              </a:ext>
            </a:extLst>
          </p:cNvPr>
          <p:cNvPicPr>
            <a:picLocks noChangeAspect="1"/>
          </p:cNvPicPr>
          <p:nvPr/>
        </p:nvPicPr>
        <p:blipFill>
          <a:blip r:embed="rId3"/>
          <a:stretch>
            <a:fillRect/>
          </a:stretch>
        </p:blipFill>
        <p:spPr>
          <a:xfrm>
            <a:off x="2303223" y="4521068"/>
            <a:ext cx="1104900" cy="1042506"/>
          </a:xfrm>
          <a:prstGeom prst="rect">
            <a:avLst/>
          </a:prstGeom>
        </p:spPr>
      </p:pic>
    </p:spTree>
    <p:extLst>
      <p:ext uri="{BB962C8B-B14F-4D97-AF65-F5344CB8AC3E}">
        <p14:creationId xmlns:p14="http://schemas.microsoft.com/office/powerpoint/2010/main" val="411087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Marking and Course Delivery</a:t>
            </a:r>
            <a:endParaRPr lang="en-US" dirty="0"/>
          </a:p>
        </p:txBody>
      </p:sp>
      <p:sp>
        <p:nvSpPr>
          <p:cNvPr id="3" name="Content Placeholder 2"/>
          <p:cNvSpPr>
            <a:spLocks noGrp="1"/>
          </p:cNvSpPr>
          <p:nvPr>
            <p:ph sz="half" idx="1"/>
          </p:nvPr>
        </p:nvSpPr>
        <p:spPr/>
        <p:txBody>
          <a:bodyPr>
            <a:normAutofit/>
          </a:bodyPr>
          <a:lstStyle/>
          <a:p>
            <a:pPr marL="0" indent="0">
              <a:buNone/>
            </a:pPr>
            <a:r>
              <a:rPr lang="en-GB" b="1" dirty="0"/>
              <a:t>Delivery</a:t>
            </a:r>
          </a:p>
          <a:p>
            <a:pPr marL="0" indent="0">
              <a:buNone/>
            </a:pPr>
            <a:endParaRPr lang="en-GB" dirty="0"/>
          </a:p>
          <a:p>
            <a:r>
              <a:rPr lang="en-GB" dirty="0" err="1"/>
              <a:t>ppt</a:t>
            </a:r>
            <a:r>
              <a:rPr lang="en-GB" dirty="0"/>
              <a:t> presentations and notes</a:t>
            </a:r>
          </a:p>
          <a:p>
            <a:r>
              <a:rPr lang="en-GB" dirty="0"/>
              <a:t>Blackboard (check that you have access!)</a:t>
            </a:r>
          </a:p>
          <a:p>
            <a:r>
              <a:rPr lang="en-GB" dirty="0"/>
              <a:t>Video Conferencing, if needed</a:t>
            </a:r>
          </a:p>
          <a:p>
            <a:pPr marL="0" indent="0">
              <a:buNone/>
            </a:pPr>
            <a:endParaRPr lang="en-GB" dirty="0"/>
          </a:p>
        </p:txBody>
      </p:sp>
      <p:sp>
        <p:nvSpPr>
          <p:cNvPr id="6" name="Content Placeholder 5">
            <a:extLst>
              <a:ext uri="{FF2B5EF4-FFF2-40B4-BE49-F238E27FC236}">
                <a16:creationId xmlns:a16="http://schemas.microsoft.com/office/drawing/2014/main" id="{4062522A-6FB6-4968-9D50-C0BA3576B42A}"/>
              </a:ext>
            </a:extLst>
          </p:cNvPr>
          <p:cNvSpPr>
            <a:spLocks noGrp="1"/>
          </p:cNvSpPr>
          <p:nvPr>
            <p:ph sz="half" idx="2"/>
          </p:nvPr>
        </p:nvSpPr>
        <p:spPr/>
        <p:txBody>
          <a:bodyPr/>
          <a:lstStyle/>
          <a:p>
            <a:pPr marL="0" indent="0">
              <a:buNone/>
            </a:pPr>
            <a:r>
              <a:rPr lang="en-IE" b="1" dirty="0"/>
              <a:t>Assessment (roughly)</a:t>
            </a:r>
          </a:p>
          <a:p>
            <a:r>
              <a:rPr lang="en-IE" dirty="0"/>
              <a:t>Semester 1</a:t>
            </a:r>
          </a:p>
          <a:p>
            <a:pPr lvl="1"/>
            <a:r>
              <a:rPr lang="en-IE" dirty="0"/>
              <a:t>Matlab Grader Exercises 15%</a:t>
            </a:r>
          </a:p>
          <a:p>
            <a:pPr lvl="1"/>
            <a:r>
              <a:rPr lang="en-IE" dirty="0"/>
              <a:t>Missing Data Exercise - Python 20%</a:t>
            </a:r>
          </a:p>
          <a:p>
            <a:pPr lvl="1"/>
            <a:r>
              <a:rPr lang="en-IE" dirty="0"/>
              <a:t>Final Lab exercise -15%</a:t>
            </a:r>
          </a:p>
          <a:p>
            <a:r>
              <a:rPr lang="en-IE" dirty="0"/>
              <a:t>Semester 2 Exercise 50%</a:t>
            </a:r>
          </a:p>
          <a:p>
            <a:pPr marL="0" indent="0">
              <a:buNone/>
            </a:pPr>
            <a:endParaRPr lang="en-IE" dirty="0"/>
          </a:p>
        </p:txBody>
      </p:sp>
    </p:spTree>
    <p:extLst>
      <p:ext uri="{BB962C8B-B14F-4D97-AF65-F5344CB8AC3E}">
        <p14:creationId xmlns:p14="http://schemas.microsoft.com/office/powerpoint/2010/main" val="2019596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C70A6D"/>
                </a:solidFill>
              </a:rPr>
              <a:t>Lessons</a:t>
            </a:r>
            <a:endParaRPr lang="en-US" dirty="0">
              <a:solidFill>
                <a:srgbClr val="C70A6D"/>
              </a:solidFill>
            </a:endParaRPr>
          </a:p>
        </p:txBody>
      </p:sp>
      <p:graphicFrame>
        <p:nvGraphicFramePr>
          <p:cNvPr id="5" name="Content Placeholder 2">
            <a:extLst>
              <a:ext uri="{FF2B5EF4-FFF2-40B4-BE49-F238E27FC236}">
                <a16:creationId xmlns:a16="http://schemas.microsoft.com/office/drawing/2014/main" id="{7795953F-EBA7-9978-8740-6FB2B932A6A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03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F62F-72ED-BAEC-174C-4F5EC3D41500}"/>
              </a:ext>
            </a:extLst>
          </p:cNvPr>
          <p:cNvSpPr>
            <a:spLocks noGrp="1"/>
          </p:cNvSpPr>
          <p:nvPr>
            <p:ph type="title"/>
          </p:nvPr>
        </p:nvSpPr>
        <p:spPr/>
        <p:txBody>
          <a:bodyPr/>
          <a:lstStyle/>
          <a:p>
            <a:r>
              <a:rPr lang="en-US" dirty="0"/>
              <a:t>Research Interests </a:t>
            </a:r>
            <a:endParaRPr lang="en-IE" dirty="0"/>
          </a:p>
        </p:txBody>
      </p:sp>
      <p:sp>
        <p:nvSpPr>
          <p:cNvPr id="3" name="Content Placeholder 2">
            <a:extLst>
              <a:ext uri="{FF2B5EF4-FFF2-40B4-BE49-F238E27FC236}">
                <a16:creationId xmlns:a16="http://schemas.microsoft.com/office/drawing/2014/main" id="{44D414E1-E57B-1338-1520-F132E5EEB662}"/>
              </a:ext>
            </a:extLst>
          </p:cNvPr>
          <p:cNvSpPr>
            <a:spLocks noGrp="1"/>
          </p:cNvSpPr>
          <p:nvPr>
            <p:ph idx="1"/>
          </p:nvPr>
        </p:nvSpPr>
        <p:spPr/>
        <p:txBody>
          <a:bodyPr/>
          <a:lstStyle/>
          <a:p>
            <a:r>
              <a:rPr lang="en-US" dirty="0"/>
              <a:t>Wireless communications</a:t>
            </a:r>
          </a:p>
          <a:p>
            <a:r>
              <a:rPr lang="en-US" dirty="0"/>
              <a:t>Signal processing</a:t>
            </a:r>
          </a:p>
          <a:p>
            <a:r>
              <a:rPr lang="en-US" dirty="0"/>
              <a:t>Radar Processing</a:t>
            </a:r>
          </a:p>
          <a:p>
            <a:r>
              <a:rPr lang="en-US" dirty="0"/>
              <a:t>Digital Filter design</a:t>
            </a:r>
          </a:p>
          <a:p>
            <a:r>
              <a:rPr lang="en-US" dirty="0"/>
              <a:t>Cognitive Radio</a:t>
            </a:r>
          </a:p>
          <a:p>
            <a:r>
              <a:rPr lang="en-US" dirty="0"/>
              <a:t>5G/6G </a:t>
            </a:r>
          </a:p>
          <a:p>
            <a:r>
              <a:rPr lang="en-US" dirty="0"/>
              <a:t>Wireless resource allocation</a:t>
            </a:r>
          </a:p>
          <a:p>
            <a:endParaRPr lang="en-IE" dirty="0"/>
          </a:p>
        </p:txBody>
      </p:sp>
    </p:spTree>
    <p:extLst>
      <p:ext uri="{BB962C8B-B14F-4D97-AF65-F5344CB8AC3E}">
        <p14:creationId xmlns:p14="http://schemas.microsoft.com/office/powerpoint/2010/main" val="167827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680" y="1122363"/>
            <a:ext cx="10972800" cy="2387600"/>
          </a:xfrm>
        </p:spPr>
        <p:txBody>
          <a:bodyPr/>
          <a:lstStyle/>
          <a:p>
            <a:r>
              <a:rPr lang="en-GB" dirty="0"/>
              <a:t>EEP5C22 Computational Methods</a:t>
            </a:r>
            <a:endParaRPr lang="en-US" dirty="0"/>
          </a:p>
        </p:txBody>
      </p:sp>
      <p:sp>
        <p:nvSpPr>
          <p:cNvPr id="3" name="Subtitle 2"/>
          <p:cNvSpPr>
            <a:spLocks noGrp="1"/>
          </p:cNvSpPr>
          <p:nvPr>
            <p:ph type="subTitle" idx="1"/>
          </p:nvPr>
        </p:nvSpPr>
        <p:spPr/>
        <p:txBody>
          <a:bodyPr>
            <a:normAutofit fontScale="92500" lnSpcReduction="10000"/>
          </a:bodyPr>
          <a:lstStyle/>
          <a:p>
            <a:r>
              <a:rPr lang="en-US" dirty="0"/>
              <a:t>(Numerical Methods with applications)</a:t>
            </a:r>
          </a:p>
          <a:p>
            <a:endParaRPr lang="en-US" dirty="0"/>
          </a:p>
          <a:p>
            <a:endParaRPr lang="en-US" dirty="0"/>
          </a:p>
          <a:p>
            <a:r>
              <a:rPr lang="en-US" dirty="0">
                <a:solidFill>
                  <a:schemeClr val="accent5">
                    <a:lumMod val="75000"/>
                  </a:schemeClr>
                </a:solidFill>
              </a:rPr>
              <a:t>Note: The unit content follows the design and content from Prof. Anil Kokaram</a:t>
            </a:r>
          </a:p>
        </p:txBody>
      </p:sp>
    </p:spTree>
    <p:extLst>
      <p:ext uri="{BB962C8B-B14F-4D97-AF65-F5344CB8AC3E}">
        <p14:creationId xmlns:p14="http://schemas.microsoft.com/office/powerpoint/2010/main" val="3509299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8575"/>
            <a:ext cx="5743575" cy="3443955"/>
          </a:xfrm>
          <a:prstGeom prst="rect">
            <a:avLst/>
          </a:prstGeom>
        </p:spPr>
      </p:pic>
      <p:pic>
        <p:nvPicPr>
          <p:cNvPr id="3" name="Picture 2"/>
          <p:cNvPicPr>
            <a:picLocks noChangeAspect="1"/>
          </p:cNvPicPr>
          <p:nvPr/>
        </p:nvPicPr>
        <p:blipFill>
          <a:blip r:embed="rId4"/>
          <a:stretch>
            <a:fillRect/>
          </a:stretch>
        </p:blipFill>
        <p:spPr>
          <a:xfrm>
            <a:off x="5704883" y="3205643"/>
            <a:ext cx="6487117" cy="3652357"/>
          </a:xfrm>
          <a:prstGeom prst="rect">
            <a:avLst/>
          </a:prstGeom>
        </p:spPr>
      </p:pic>
      <p:pic>
        <p:nvPicPr>
          <p:cNvPr id="4" name="Picture 3"/>
          <p:cNvPicPr>
            <a:picLocks noChangeAspect="1"/>
          </p:cNvPicPr>
          <p:nvPr/>
        </p:nvPicPr>
        <p:blipFill>
          <a:blip r:embed="rId5"/>
          <a:srcRect t="16721" r="11000"/>
          <a:stretch>
            <a:fillRect/>
          </a:stretch>
        </p:blipFill>
        <p:spPr>
          <a:xfrm>
            <a:off x="0" y="3213339"/>
            <a:ext cx="5763764" cy="3650802"/>
          </a:xfrm>
          <a:prstGeom prst="rect">
            <a:avLst/>
          </a:prstGeom>
        </p:spPr>
      </p:pic>
      <p:pic>
        <p:nvPicPr>
          <p:cNvPr id="5" name="Picture 4"/>
          <p:cNvPicPr>
            <a:picLocks noChangeAspect="1"/>
          </p:cNvPicPr>
          <p:nvPr/>
        </p:nvPicPr>
        <p:blipFill>
          <a:blip r:embed="rId6"/>
          <a:stretch>
            <a:fillRect/>
          </a:stretch>
        </p:blipFill>
        <p:spPr>
          <a:xfrm>
            <a:off x="5705475" y="-28575"/>
            <a:ext cx="6483529" cy="3276600"/>
          </a:xfrm>
          <a:prstGeom prst="rect">
            <a:avLst/>
          </a:prstGeom>
        </p:spPr>
      </p:pic>
      <p:pic>
        <p:nvPicPr>
          <p:cNvPr id="6" name="Picture 5"/>
          <p:cNvPicPr>
            <a:picLocks noChangeAspect="1"/>
          </p:cNvPicPr>
          <p:nvPr/>
        </p:nvPicPr>
        <p:blipFill>
          <a:blip r:embed="rId7"/>
          <a:stretch>
            <a:fillRect/>
          </a:stretch>
        </p:blipFill>
        <p:spPr>
          <a:xfrm>
            <a:off x="1781175" y="479125"/>
            <a:ext cx="8367374" cy="5729588"/>
          </a:xfrm>
          <a:prstGeom prst="rect">
            <a:avLst/>
          </a:prstGeom>
        </p:spPr>
      </p:pic>
    </p:spTree>
    <p:extLst>
      <p:ext uri="{BB962C8B-B14F-4D97-AF65-F5344CB8AC3E}">
        <p14:creationId xmlns:p14="http://schemas.microsoft.com/office/powerpoint/2010/main" val="240402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This course is about</a:t>
            </a:r>
            <a:endParaRPr lang="en-US" dirty="0"/>
          </a:p>
        </p:txBody>
      </p:sp>
      <p:sp>
        <p:nvSpPr>
          <p:cNvPr id="3" name="Content Placeholder 2"/>
          <p:cNvSpPr>
            <a:spLocks noGrp="1"/>
          </p:cNvSpPr>
          <p:nvPr>
            <p:ph idx="1"/>
          </p:nvPr>
        </p:nvSpPr>
        <p:spPr/>
        <p:txBody>
          <a:bodyPr>
            <a:normAutofit/>
          </a:bodyPr>
          <a:lstStyle/>
          <a:p>
            <a:r>
              <a:rPr lang="en-GB" dirty="0"/>
              <a:t>Improving your ability to apply mathematics to engineering problems</a:t>
            </a:r>
          </a:p>
          <a:p>
            <a:r>
              <a:rPr lang="en-GB" dirty="0"/>
              <a:t>Showing how a mathematical solution is implemented in modern engineering practice using software</a:t>
            </a:r>
          </a:p>
          <a:p>
            <a:r>
              <a:rPr lang="en-GB" dirty="0"/>
              <a:t>Encouraging you to conceptually separate a solution to a problem from the implementation of that solution</a:t>
            </a:r>
          </a:p>
          <a:p>
            <a:r>
              <a:rPr lang="en-GB" dirty="0"/>
              <a:t>Injecting discipline in writing and testing computational software</a:t>
            </a:r>
          </a:p>
          <a:p>
            <a:r>
              <a:rPr lang="en-GB" dirty="0"/>
              <a:t>A “finishing course” for you to actually implement DSP solutions for things like audio processing, video processing, deep learning and so on</a:t>
            </a:r>
            <a:endParaRPr lang="en-US" dirty="0"/>
          </a:p>
        </p:txBody>
      </p:sp>
    </p:spTree>
    <p:extLst>
      <p:ext uri="{BB962C8B-B14F-4D97-AF65-F5344CB8AC3E}">
        <p14:creationId xmlns:p14="http://schemas.microsoft.com/office/powerpoint/2010/main" val="17092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Computational Engineering and Numerical Methods enable</a:t>
            </a:r>
            <a:endParaRPr lang="en-US" dirty="0"/>
          </a:p>
        </p:txBody>
      </p:sp>
      <p:sp>
        <p:nvSpPr>
          <p:cNvPr id="3" name="Content Placeholder 2"/>
          <p:cNvSpPr>
            <a:spLocks noGrp="1"/>
          </p:cNvSpPr>
          <p:nvPr>
            <p:ph sz="half" idx="1"/>
          </p:nvPr>
        </p:nvSpPr>
        <p:spPr/>
        <p:txBody>
          <a:bodyPr/>
          <a:lstStyle/>
          <a:p>
            <a:r>
              <a:rPr lang="en-GB" dirty="0"/>
              <a:t>Simulating the real world so we can design and test a “part” before we build a real prototype</a:t>
            </a:r>
          </a:p>
          <a:p>
            <a:r>
              <a:rPr lang="en-GB" dirty="0"/>
              <a:t>Visual FX in the movies</a:t>
            </a:r>
          </a:p>
          <a:p>
            <a:r>
              <a:rPr lang="en-GB" dirty="0"/>
              <a:t>Weather prediction</a:t>
            </a:r>
          </a:p>
          <a:p>
            <a:r>
              <a:rPr lang="en-GB" dirty="0"/>
              <a:t>Predictive Models for Bioengineering</a:t>
            </a:r>
          </a:p>
          <a:p>
            <a:r>
              <a:rPr lang="en-GB" dirty="0"/>
              <a:t>Design Effective and Sustainable Solutions </a:t>
            </a:r>
          </a:p>
          <a:p>
            <a:endParaRPr lang="en-GB" dirty="0"/>
          </a:p>
          <a:p>
            <a:endParaRPr lang="en-GB" dirty="0"/>
          </a:p>
          <a:p>
            <a:endParaRPr lang="en-US" dirty="0"/>
          </a:p>
        </p:txBody>
      </p:sp>
      <p:sp>
        <p:nvSpPr>
          <p:cNvPr id="4" name="Content Placeholder 3"/>
          <p:cNvSpPr>
            <a:spLocks noGrp="1"/>
          </p:cNvSpPr>
          <p:nvPr>
            <p:ph sz="half" idx="2"/>
          </p:nvPr>
        </p:nvSpPr>
        <p:spPr/>
        <p:txBody>
          <a:bodyPr/>
          <a:lstStyle/>
          <a:p>
            <a:r>
              <a:rPr lang="en-GB" dirty="0"/>
              <a:t>Speech recognition</a:t>
            </a:r>
          </a:p>
          <a:p>
            <a:r>
              <a:rPr lang="en-GB" dirty="0"/>
              <a:t>Video compression for : Netflix and YouTube and Television</a:t>
            </a:r>
          </a:p>
          <a:p>
            <a:r>
              <a:rPr lang="en-GB" dirty="0"/>
              <a:t>Driverless cars</a:t>
            </a:r>
          </a:p>
          <a:p>
            <a:r>
              <a:rPr lang="en-GB" dirty="0"/>
              <a:t>Uber and Google Maps</a:t>
            </a:r>
          </a:p>
          <a:p>
            <a:r>
              <a:rPr lang="en-GB" dirty="0"/>
              <a:t>Automatic trading on the stock market</a:t>
            </a:r>
          </a:p>
          <a:p>
            <a:r>
              <a:rPr lang="en-GB" dirty="0"/>
              <a:t>etc</a:t>
            </a:r>
          </a:p>
          <a:p>
            <a:endParaRPr lang="en-US" dirty="0"/>
          </a:p>
        </p:txBody>
      </p:sp>
      <p:sp>
        <p:nvSpPr>
          <p:cNvPr id="5" name="TextBox 4"/>
          <p:cNvSpPr txBox="1"/>
          <p:nvPr/>
        </p:nvSpPr>
        <p:spPr>
          <a:xfrm>
            <a:off x="2590880" y="5576798"/>
            <a:ext cx="6857839" cy="1200329"/>
          </a:xfrm>
          <a:prstGeom prst="rect">
            <a:avLst/>
          </a:prstGeom>
          <a:noFill/>
        </p:spPr>
        <p:txBody>
          <a:bodyPr wrap="none" rtlCol="0">
            <a:spAutoFit/>
          </a:bodyPr>
          <a:lstStyle/>
          <a:p>
            <a:pPr algn="ctr"/>
            <a:r>
              <a:rPr lang="en-GB" sz="2400" dirty="0">
                <a:solidFill>
                  <a:srgbClr val="C70A6D"/>
                </a:solidFill>
              </a:rPr>
              <a:t>Three big ideas</a:t>
            </a:r>
          </a:p>
          <a:p>
            <a:pPr algn="ctr"/>
            <a:r>
              <a:rPr lang="en-GB" sz="2400" dirty="0">
                <a:solidFill>
                  <a:srgbClr val="C70A6D"/>
                </a:solidFill>
              </a:rPr>
              <a:t> Engineering Approximation, Digital Signal Processing </a:t>
            </a:r>
          </a:p>
          <a:p>
            <a:pPr algn="ctr"/>
            <a:r>
              <a:rPr lang="en-GB" sz="2400" dirty="0">
                <a:solidFill>
                  <a:srgbClr val="C70A6D"/>
                </a:solidFill>
              </a:rPr>
              <a:t>and Computational Thinking</a:t>
            </a:r>
            <a:endParaRPr lang="en-US" sz="2400" dirty="0">
              <a:solidFill>
                <a:srgbClr val="C70A6D"/>
              </a:solidFill>
            </a:endParaRPr>
          </a:p>
        </p:txBody>
      </p:sp>
    </p:spTree>
    <p:extLst>
      <p:ext uri="{BB962C8B-B14F-4D97-AF65-F5344CB8AC3E}">
        <p14:creationId xmlns:p14="http://schemas.microsoft.com/office/powerpoint/2010/main" val="298886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a:normAutofit/>
          </a:bodyPr>
          <a:lstStyle/>
          <a:p>
            <a:pPr algn="ctr"/>
            <a:r>
              <a:rPr lang="en-GB" sz="3200" dirty="0" err="1">
                <a:solidFill>
                  <a:schemeClr val="bg1"/>
                </a:solidFill>
              </a:rPr>
              <a:t>Autocad</a:t>
            </a:r>
            <a:r>
              <a:rPr lang="en-GB" sz="3200" dirty="0">
                <a:solidFill>
                  <a:schemeClr val="bg1"/>
                </a:solidFill>
              </a:rPr>
              <a:t> Mechanical : A vital design tool</a:t>
            </a:r>
            <a:endParaRPr lang="en-US" sz="3200" dirty="0">
              <a:solidFill>
                <a:schemeClr val="bg1"/>
              </a:solidFill>
            </a:endParaRPr>
          </a:p>
        </p:txBody>
      </p:sp>
      <p:pic>
        <p:nvPicPr>
          <p:cNvPr id="6" name="fatigue-simulation-video-1364x7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1307" y="1788117"/>
            <a:ext cx="8534400" cy="4800600"/>
          </a:xfrm>
          <a:prstGeom prst="rect">
            <a:avLst/>
          </a:prstGeom>
        </p:spPr>
      </p:pic>
    </p:spTree>
    <p:extLst>
      <p:ext uri="{BB962C8B-B14F-4D97-AF65-F5344CB8AC3E}">
        <p14:creationId xmlns:p14="http://schemas.microsoft.com/office/powerpoint/2010/main" val="21778265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1534</Words>
  <Application>Microsoft Office PowerPoint</Application>
  <PresentationFormat>Widescreen</PresentationFormat>
  <Paragraphs>238</Paragraphs>
  <Slides>38</Slides>
  <Notes>6</Notes>
  <HiddenSlides>3</HiddenSlides>
  <MMClips>4</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7" baseType="lpstr">
      <vt:lpstr>Arial</vt:lpstr>
      <vt:lpstr>Arial</vt:lpstr>
      <vt:lpstr>Calibri</vt:lpstr>
      <vt:lpstr>Calibri Light</vt:lpstr>
      <vt:lpstr>Cambria</vt:lpstr>
      <vt:lpstr>Courier New</vt:lpstr>
      <vt:lpstr>Times New Roman</vt:lpstr>
      <vt:lpstr>Office Theme</vt:lpstr>
      <vt:lpstr>Equation</vt:lpstr>
      <vt:lpstr>EEP5C22 Computational Methods</vt:lpstr>
      <vt:lpstr>PowerPoint Presentation</vt:lpstr>
      <vt:lpstr>PowerPoint Presentation</vt:lpstr>
      <vt:lpstr>Research Interests </vt:lpstr>
      <vt:lpstr>EEP5C22 Computational Methods</vt:lpstr>
      <vt:lpstr>PowerPoint Presentation</vt:lpstr>
      <vt:lpstr>This course is about</vt:lpstr>
      <vt:lpstr>Computational Engineering and Numerical Methods enable</vt:lpstr>
      <vt:lpstr>Autocad Mechanical : A vital design tool</vt:lpstr>
      <vt:lpstr>PSPICE : Key tool in Circuit Design  </vt:lpstr>
      <vt:lpstr>Image Processing : Automated Diagnosis</vt:lpstr>
      <vt:lpstr>Bullet Time</vt:lpstr>
      <vt:lpstr>PowerPoint Presentation</vt:lpstr>
      <vt:lpstr>PowerPoint Presentation</vt:lpstr>
      <vt:lpstr>Thinking about “in-between” pictures</vt:lpstr>
      <vt:lpstr>PowerPoint Presentation</vt:lpstr>
      <vt:lpstr>Some observations that help</vt:lpstr>
      <vt:lpstr>Bullet Time : Mathematical modelling</vt:lpstr>
      <vt:lpstr>Bullet Time : How to solve for </vt:lpstr>
      <vt:lpstr>Bullet Time : The Equation is actually 2D!</vt:lpstr>
      <vt:lpstr>PowerPoint Presentation</vt:lpstr>
      <vt:lpstr>PowerPoint Presentation</vt:lpstr>
      <vt:lpstr>PowerPoint Presentation</vt:lpstr>
      <vt:lpstr>PowerPoint Presentation</vt:lpstr>
      <vt:lpstr>PowerPoint Presentation</vt:lpstr>
      <vt:lpstr>PowerPoint Presentation</vt:lpstr>
      <vt:lpstr>What about implementation?</vt:lpstr>
      <vt:lpstr>Actually, this simple “algorithm” has issues... </vt:lpstr>
      <vt:lpstr>So we need better modelling etc etc</vt:lpstr>
      <vt:lpstr>PowerPoint Presentation</vt:lpstr>
      <vt:lpstr>Slow Motion Too?</vt:lpstr>
      <vt:lpstr>PowerPoint Presentation</vt:lpstr>
      <vt:lpstr>Course Content</vt:lpstr>
      <vt:lpstr>Learning Outcomes On successful completion of this module students will be able to : </vt:lpstr>
      <vt:lpstr>Course Texts and Online Resources</vt:lpstr>
      <vt:lpstr>PowerPoint Presentation</vt:lpstr>
      <vt:lpstr>Marking and Course Delivery</vt:lpstr>
      <vt:lpstr>Lessons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Engineering</dc:title>
  <dc:creator>ack</dc:creator>
  <cp:lastModifiedBy>Libin Mathew</cp:lastModifiedBy>
  <cp:revision>98</cp:revision>
  <cp:lastPrinted>2021-01-31T14:58:45Z</cp:lastPrinted>
  <dcterms:modified xsi:type="dcterms:W3CDTF">2023-09-14T16:10:35Z</dcterms:modified>
</cp:coreProperties>
</file>